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100" d="100"/>
          <a:sy n="100" d="100"/>
        </p:scale>
        <p:origin x="-294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Relationship Id="rId9" Type="http://schemas.openxmlformats.org/officeDocument/2006/relationships/image" Target="../media/image8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7" Type="http://schemas.openxmlformats.org/officeDocument/2006/relationships/image" Target="../media/image132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4" Type="http://schemas.openxmlformats.org/officeDocument/2006/relationships/image" Target="../media/image14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image" Target="../media/image175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7" Type="http://schemas.openxmlformats.org/officeDocument/2006/relationships/image" Target="../media/image188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6" Type="http://schemas.openxmlformats.org/officeDocument/2006/relationships/image" Target="../media/image187.wmf"/><Relationship Id="rId5" Type="http://schemas.openxmlformats.org/officeDocument/2006/relationships/image" Target="../media/image186.wmf"/><Relationship Id="rId4" Type="http://schemas.openxmlformats.org/officeDocument/2006/relationships/image" Target="../media/image185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grpSp>
        <p:nvGrpSpPr>
          <p:cNvPr id="2" name="群組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手繪多邊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72741"/>
            <a:ext cx="3359150" cy="414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6497638"/>
            <a:ext cx="1958975" cy="360362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字方塊 17"/>
          <p:cNvSpPr txBox="1"/>
          <p:nvPr userDrawn="1"/>
        </p:nvSpPr>
        <p:spPr>
          <a:xfrm>
            <a:off x="33281" y="6542473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PEARSON</a:t>
            </a:r>
            <a:endParaRPr lang="zh-TW" altLang="en-US" sz="1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052736"/>
            <a:ext cx="8568952" cy="5355208"/>
          </a:xfrm>
        </p:spPr>
        <p:txBody>
          <a:bodyPr>
            <a:normAutofit/>
          </a:bodyPr>
          <a:lstStyle>
            <a:lvl1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0080"/>
          </a:xfrm>
        </p:spPr>
        <p:txBody>
          <a:bodyPr rtlCol="0">
            <a:normAutofit/>
          </a:bodyPr>
          <a:lstStyle>
            <a:lvl1pPr>
              <a:defRPr sz="3200">
                <a:solidFill>
                  <a:srgbClr val="000066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＞形箭號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＞形箭號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＞形箭號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＞形箭號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手繪多邊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7933F99-3F36-4443-BA93-0E876667E93F}" type="datetimeFigureOut">
              <a:rPr lang="zh-TW" altLang="en-US" smtClean="0"/>
              <a:t>2016/2/19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512460E-6B95-416F-B15F-34615A13692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6497638"/>
            <a:ext cx="1958975" cy="360362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15"/>
          <p:cNvSpPr txBox="1"/>
          <p:nvPr userDrawn="1"/>
        </p:nvSpPr>
        <p:spPr>
          <a:xfrm>
            <a:off x="33281" y="6542473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PEARSON</a:t>
            </a:r>
            <a:endParaRPr lang="zh-TW" altLang="en-US" sz="1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38.wmf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png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9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image" Target="../media/image62.png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png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60.png"/><Relationship Id="rId10" Type="http://schemas.openxmlformats.org/officeDocument/2006/relationships/image" Target="../media/image58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40.bin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69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46.bin"/><Relationship Id="rId18" Type="http://schemas.openxmlformats.org/officeDocument/2006/relationships/oleObject" Target="../embeddings/oleObject48.bin"/><Relationship Id="rId3" Type="http://schemas.openxmlformats.org/officeDocument/2006/relationships/oleObject" Target="../embeddings/oleObject41.bin"/><Relationship Id="rId21" Type="http://schemas.openxmlformats.org/officeDocument/2006/relationships/image" Target="../media/image84.wmf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80.wmf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.bin"/><Relationship Id="rId20" Type="http://schemas.openxmlformats.org/officeDocument/2006/relationships/oleObject" Target="../embeddings/oleObject49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85.png"/><Relationship Id="rId10" Type="http://schemas.openxmlformats.org/officeDocument/2006/relationships/image" Target="../media/image79.wmf"/><Relationship Id="rId19" Type="http://schemas.openxmlformats.org/officeDocument/2006/relationships/image" Target="../media/image83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81.wmf"/><Relationship Id="rId22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9.png"/><Relationship Id="rId5" Type="http://schemas.openxmlformats.org/officeDocument/2006/relationships/image" Target="../media/image87.wmf"/><Relationship Id="rId4" Type="http://schemas.openxmlformats.org/officeDocument/2006/relationships/oleObject" Target="../embeddings/oleObject5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oleObject" Target="../embeddings/oleObject51.bin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94.png"/><Relationship Id="rId4" Type="http://schemas.openxmlformats.org/officeDocument/2006/relationships/image" Target="../media/image92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image" Target="../media/image101.png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56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oleObject" Target="../embeddings/oleObject58.bin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104.png"/><Relationship Id="rId4" Type="http://schemas.openxmlformats.org/officeDocument/2006/relationships/image" Target="../media/image10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8.png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1.bin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0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67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1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11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oleObject" Target="../embeddings/oleObject68.bin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124.png"/><Relationship Id="rId4" Type="http://schemas.openxmlformats.org/officeDocument/2006/relationships/image" Target="../media/image120.wmf"/><Relationship Id="rId9" Type="http://schemas.openxmlformats.org/officeDocument/2006/relationships/image" Target="../media/image122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132.w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12" Type="http://schemas.openxmlformats.org/officeDocument/2006/relationships/image" Target="../media/image129.wmf"/><Relationship Id="rId1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1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2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134.png"/><Relationship Id="rId4" Type="http://schemas.openxmlformats.org/officeDocument/2006/relationships/image" Target="../media/image126.wmf"/><Relationship Id="rId9" Type="http://schemas.openxmlformats.org/officeDocument/2006/relationships/image" Target="../media/image133.png"/><Relationship Id="rId14" Type="http://schemas.openxmlformats.org/officeDocument/2006/relationships/image" Target="../media/image130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4.png"/><Relationship Id="rId3" Type="http://schemas.openxmlformats.org/officeDocument/2006/relationships/image" Target="../media/image142.png"/><Relationship Id="rId7" Type="http://schemas.openxmlformats.org/officeDocument/2006/relationships/image" Target="../media/image139.wmf"/><Relationship Id="rId12" Type="http://schemas.openxmlformats.org/officeDocument/2006/relationships/image" Target="../media/image1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9.bin"/><Relationship Id="rId11" Type="http://schemas.openxmlformats.org/officeDocument/2006/relationships/oleObject" Target="../embeddings/oleObject81.bin"/><Relationship Id="rId5" Type="http://schemas.openxmlformats.org/officeDocument/2006/relationships/image" Target="../media/image138.wmf"/><Relationship Id="rId10" Type="http://schemas.openxmlformats.org/officeDocument/2006/relationships/image" Target="../media/image140.wmf"/><Relationship Id="rId4" Type="http://schemas.openxmlformats.org/officeDocument/2006/relationships/oleObject" Target="../embeddings/oleObject78.bin"/><Relationship Id="rId9" Type="http://schemas.openxmlformats.org/officeDocument/2006/relationships/oleObject" Target="../embeddings/oleObject80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46.png"/><Relationship Id="rId4" Type="http://schemas.openxmlformats.org/officeDocument/2006/relationships/image" Target="../media/image145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3.png"/><Relationship Id="rId7" Type="http://schemas.openxmlformats.org/officeDocument/2006/relationships/image" Target="../media/image1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image" Target="../media/image160.png"/><Relationship Id="rId7" Type="http://schemas.openxmlformats.org/officeDocument/2006/relationships/image" Target="../media/image1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85.bin"/><Relationship Id="rId9" Type="http://schemas.openxmlformats.org/officeDocument/2006/relationships/image" Target="../media/image159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image" Target="../media/image177.png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186.wmf"/><Relationship Id="rId18" Type="http://schemas.openxmlformats.org/officeDocument/2006/relationships/image" Target="../media/image188.wmf"/><Relationship Id="rId3" Type="http://schemas.openxmlformats.org/officeDocument/2006/relationships/image" Target="../media/image189.png"/><Relationship Id="rId7" Type="http://schemas.openxmlformats.org/officeDocument/2006/relationships/image" Target="../media/image183.wmf"/><Relationship Id="rId12" Type="http://schemas.openxmlformats.org/officeDocument/2006/relationships/oleObject" Target="../embeddings/oleObject95.bin"/><Relationship Id="rId17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7.wmf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185.wmf"/><Relationship Id="rId5" Type="http://schemas.openxmlformats.org/officeDocument/2006/relationships/image" Target="../media/image182.wmf"/><Relationship Id="rId15" Type="http://schemas.openxmlformats.org/officeDocument/2006/relationships/oleObject" Target="../embeddings/oleObject96.bin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84.wmf"/><Relationship Id="rId14" Type="http://schemas.openxmlformats.org/officeDocument/2006/relationships/image" Target="../media/image1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91.wmf"/><Relationship Id="rId4" Type="http://schemas.openxmlformats.org/officeDocument/2006/relationships/oleObject" Target="../embeddings/oleObject98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9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9.wmf"/><Relationship Id="rId18" Type="http://schemas.openxmlformats.org/officeDocument/2006/relationships/oleObject" Target="../embeddings/oleObject15.bin"/><Relationship Id="rId3" Type="http://schemas.openxmlformats.org/officeDocument/2006/relationships/oleObject" Target="../embeddings/oleObject8.bin"/><Relationship Id="rId21" Type="http://schemas.openxmlformats.org/officeDocument/2006/relationships/image" Target="../media/image23.wmf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image" Target="../media/image25.png"/><Relationship Id="rId5" Type="http://schemas.openxmlformats.org/officeDocument/2006/relationships/oleObject" Target="../embeddings/oleObject9.bin"/><Relationship Id="rId15" Type="http://schemas.openxmlformats.org/officeDocument/2006/relationships/image" Target="../media/image20.wmf"/><Relationship Id="rId23" Type="http://schemas.openxmlformats.org/officeDocument/2006/relationships/image" Target="../media/image24.wmf"/><Relationship Id="rId10" Type="http://schemas.openxmlformats.org/officeDocument/2006/relationships/image" Target="../media/image18.wmf"/><Relationship Id="rId19" Type="http://schemas.openxmlformats.org/officeDocument/2006/relationships/image" Target="../media/image22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1.bin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155818" y="3356992"/>
            <a:ext cx="4606279" cy="187220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ts val="6800"/>
              </a:lnSpc>
              <a:spcBef>
                <a:spcPts val="1800"/>
              </a:spcBef>
            </a:pPr>
            <a:r>
              <a:rPr lang="zh-TW" altLang="en-US" b="1" cap="none" spc="150" dirty="0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時間連續信號與系統</a:t>
            </a:r>
            <a:endParaRPr lang="zh-TW" altLang="en-US" sz="4000" b="1" cap="none" spc="150" dirty="0">
              <a:ln w="1143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4067944" y="1772816"/>
            <a:ext cx="4606279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36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</a:t>
            </a:r>
            <a:r>
              <a:rPr lang="en-US" altLang="zh-TW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6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b="1" dirty="0" smtClean="0">
              <a:solidFill>
                <a:srgbClr val="800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6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上述三個轉換通通融入下列方程式中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en-US" altLang="zh-TW" i="1" dirty="0" smtClean="0"/>
              <a:t>a</a:t>
            </a:r>
            <a:r>
              <a:rPr lang="en-US" altLang="zh-TW" dirty="0" smtClean="0"/>
              <a:t> 與 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 </a:t>
            </a:r>
            <a:r>
              <a:rPr lang="en-US" altLang="zh-TW" dirty="0" err="1"/>
              <a:t>為實常數</a:t>
            </a:r>
            <a:r>
              <a:rPr lang="en-US" altLang="zh-TW" dirty="0" smtClean="0"/>
              <a:t>。</a:t>
            </a:r>
            <a:r>
              <a:rPr lang="zh-TW" altLang="zh-TW" dirty="0" smtClean="0"/>
              <a:t>令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表示</a:t>
            </a:r>
            <a:r>
              <a:rPr lang="zh-TW" altLang="zh-TW" dirty="0"/>
              <a:t>原信號的時間，則轉換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軸</a:t>
            </a:r>
            <a:r>
              <a:rPr lang="zh-TW" altLang="zh-TW" dirty="0"/>
              <a:t>方程式可由下得到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16" y="1556792"/>
            <a:ext cx="8370648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962559"/>
              </p:ext>
            </p:extLst>
          </p:nvPr>
        </p:nvGraphicFramePr>
        <p:xfrm>
          <a:off x="3474000" y="2168896"/>
          <a:ext cx="324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2" name="Equation" r:id="rId4" imgW="152280" imgH="152280" progId="Equation.DSMT4">
                  <p:embed/>
                </p:oleObj>
              </mc:Choice>
              <mc:Fallback>
                <p:oleObj name="Equation" r:id="rId4" imgW="1522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4000" y="2168896"/>
                        <a:ext cx="324000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47671"/>
              </p:ext>
            </p:extLst>
          </p:nvPr>
        </p:nvGraphicFramePr>
        <p:xfrm>
          <a:off x="7452000" y="2149200"/>
          <a:ext cx="41538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Equation" r:id="rId6" imgW="190440" imgH="164880" progId="Equation.DSMT4">
                  <p:embed/>
                </p:oleObj>
              </mc:Choice>
              <mc:Fallback>
                <p:oleObj name="Equation" r:id="rId6" imgW="1904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52000" y="2149200"/>
                        <a:ext cx="41538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8134837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33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32" y="836712"/>
            <a:ext cx="6374536" cy="554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19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69" y="1628800"/>
            <a:ext cx="7055462" cy="435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64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繪製獨立變數轉換波形的通用法則如下：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在原信號的波形圖中，</a:t>
            </a:r>
            <a:r>
              <a:rPr lang="zh-TW" altLang="zh-TW" dirty="0" smtClean="0"/>
              <a:t>以</a:t>
            </a:r>
            <a:r>
              <a:rPr lang="en-US" altLang="zh-TW" dirty="0" smtClean="0"/>
              <a:t>    </a:t>
            </a:r>
            <a:r>
              <a:rPr lang="zh-TW" altLang="zh-TW" dirty="0"/>
              <a:t>取代</a:t>
            </a:r>
            <a:r>
              <a:rPr lang="en-US" altLang="zh-TW" i="1" dirty="0"/>
              <a:t>t</a:t>
            </a:r>
            <a:r>
              <a:rPr lang="zh-TW" altLang="zh-TW" dirty="0"/>
              <a:t>。</a:t>
            </a:r>
          </a:p>
          <a:p>
            <a:pPr marL="720000" lvl="1" indent="-360000">
              <a:lnSpc>
                <a:spcPts val="5000"/>
              </a:lnSpc>
              <a:buFont typeface="+mj-lt"/>
              <a:buAutoNum type="arabicPeriod"/>
            </a:pPr>
            <a:r>
              <a:rPr lang="zh-TW" altLang="zh-TW" dirty="0"/>
              <a:t>在已知轉換</a:t>
            </a:r>
            <a:r>
              <a:rPr lang="en-US" altLang="zh-TW" dirty="0"/>
              <a:t> </a:t>
            </a:r>
            <a:r>
              <a:rPr lang="en-US" altLang="zh-TW" dirty="0" smtClean="0"/>
              <a:t>               </a:t>
            </a:r>
            <a:r>
              <a:rPr lang="zh-TW" altLang="zh-TW" dirty="0" smtClean="0"/>
              <a:t>中</a:t>
            </a:r>
            <a:r>
              <a:rPr lang="zh-TW" altLang="zh-TW" dirty="0"/>
              <a:t>求</a:t>
            </a:r>
            <a:r>
              <a:rPr lang="en-US" altLang="zh-TW" dirty="0"/>
              <a:t> </a:t>
            </a:r>
            <a:r>
              <a:rPr lang="en-US" altLang="zh-TW" dirty="0" smtClean="0"/>
              <a:t>              </a:t>
            </a:r>
            <a:r>
              <a:rPr lang="zh-TW" altLang="zh-TW" dirty="0" smtClean="0"/>
              <a:t>。</a:t>
            </a:r>
            <a:endParaRPr lang="zh-TW" altLang="zh-TW" dirty="0"/>
          </a:p>
          <a:p>
            <a:pPr marL="720000" lvl="1" indent="-360000">
              <a:lnSpc>
                <a:spcPts val="5000"/>
              </a:lnSpc>
              <a:buFont typeface="+mj-lt"/>
              <a:buAutoNum type="arabicPeriod"/>
            </a:pPr>
            <a:r>
              <a:rPr lang="zh-TW" altLang="zh-TW" dirty="0"/>
              <a:t>在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軸</a:t>
            </a:r>
            <a:r>
              <a:rPr lang="zh-TW" altLang="zh-TW" dirty="0"/>
              <a:t>下方直接畫出轉換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軸</a:t>
            </a:r>
            <a:r>
              <a:rPr lang="zh-TW" altLang="zh-TW" dirty="0"/>
              <a:t>。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 smtClean="0"/>
              <a:t>在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軸</a:t>
            </a:r>
            <a:r>
              <a:rPr lang="zh-TW" altLang="zh-TW" dirty="0"/>
              <a:t>上繪製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波形</a:t>
            </a:r>
            <a:r>
              <a:rPr lang="zh-TW" altLang="zh-TW" dirty="0"/>
              <a:t>圖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103968" indent="0">
              <a:buNone/>
            </a:pPr>
            <a:r>
              <a:rPr lang="zh-TW" altLang="zh-TW" b="1" dirty="0"/>
              <a:t>振幅轉換</a:t>
            </a:r>
          </a:p>
          <a:p>
            <a:pPr marL="367200" indent="-255600"/>
            <a:r>
              <a:rPr lang="zh-TW" altLang="zh-TW" dirty="0"/>
              <a:t>振幅的三種轉換之一般式為</a:t>
            </a:r>
          </a:p>
          <a:p>
            <a:pPr marL="367200" indent="-255600">
              <a:lnSpc>
                <a:spcPts val="4000"/>
              </a:lnSpc>
            </a:pPr>
            <a:endParaRPr lang="en-US" altLang="zh-TW" dirty="0" smtClean="0"/>
          </a:p>
          <a:p>
            <a:pPr marL="367200" indent="-255600"/>
            <a:r>
              <a:rPr lang="zh-TW" altLang="zh-TW" dirty="0"/>
              <a:t>其中</a:t>
            </a:r>
            <a:r>
              <a:rPr lang="en-US" altLang="zh-TW" i="1" dirty="0"/>
              <a:t>A</a:t>
            </a:r>
            <a:r>
              <a:rPr lang="zh-TW" altLang="zh-TW" dirty="0"/>
              <a:t>及</a:t>
            </a:r>
            <a:r>
              <a:rPr lang="en-US" altLang="zh-TW" i="1" dirty="0"/>
              <a:t>B</a:t>
            </a:r>
            <a:r>
              <a:rPr lang="zh-TW" altLang="zh-TW" dirty="0"/>
              <a:t>為常數。</a:t>
            </a:r>
          </a:p>
          <a:p>
            <a:pPr marL="720000" lvl="1" indent="-36000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588387"/>
              </p:ext>
            </p:extLst>
          </p:nvPr>
        </p:nvGraphicFramePr>
        <p:xfrm>
          <a:off x="4499992" y="1592832"/>
          <a:ext cx="324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6" name="Equation" r:id="rId3" imgW="152280" imgH="152280" progId="Equation.DSMT4">
                  <p:embed/>
                </p:oleObj>
              </mc:Choice>
              <mc:Fallback>
                <p:oleObj name="Equation" r:id="rId3" imgW="1522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9992" y="1592832"/>
                        <a:ext cx="324000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255665"/>
              </p:ext>
            </p:extLst>
          </p:nvPr>
        </p:nvGraphicFramePr>
        <p:xfrm>
          <a:off x="2699792" y="2124000"/>
          <a:ext cx="1214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7" name="Equation" r:id="rId5" imgW="583920" imgH="190440" progId="Equation.DSMT4">
                  <p:embed/>
                </p:oleObj>
              </mc:Choice>
              <mc:Fallback>
                <p:oleObj name="Equation" r:id="rId5" imgW="5839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9792" y="2124000"/>
                        <a:ext cx="1214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36945"/>
              </p:ext>
            </p:extLst>
          </p:nvPr>
        </p:nvGraphicFramePr>
        <p:xfrm>
          <a:off x="4536000" y="1933200"/>
          <a:ext cx="1105714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8" name="Equation" r:id="rId7" imgW="545760" imgH="355320" progId="Equation.DSMT4">
                  <p:embed/>
                </p:oleObj>
              </mc:Choice>
              <mc:Fallback>
                <p:oleObj name="Equation" r:id="rId7" imgW="54576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36000" y="1933200"/>
                        <a:ext cx="1105714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122273"/>
              </p:ext>
            </p:extLst>
          </p:nvPr>
        </p:nvGraphicFramePr>
        <p:xfrm>
          <a:off x="1448704" y="2852936"/>
          <a:ext cx="459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9" name="Equation" r:id="rId9" imgW="215640" imgH="152280" progId="Equation.DSMT4">
                  <p:embed/>
                </p:oleObj>
              </mc:Choice>
              <mc:Fallback>
                <p:oleObj name="Equation" r:id="rId9" imgW="21564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48704" y="2852936"/>
                        <a:ext cx="459000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068192"/>
              </p:ext>
            </p:extLst>
          </p:nvPr>
        </p:nvGraphicFramePr>
        <p:xfrm>
          <a:off x="4680000" y="2852936"/>
          <a:ext cx="373846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0" name="Equation" r:id="rId11" imgW="190440" imgH="164880" progId="Equation.DSMT4">
                  <p:embed/>
                </p:oleObj>
              </mc:Choice>
              <mc:Fallback>
                <p:oleObj name="Equation" r:id="rId11" imgW="1904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80000" y="2852936"/>
                        <a:ext cx="373846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132039"/>
              </p:ext>
            </p:extLst>
          </p:nvPr>
        </p:nvGraphicFramePr>
        <p:xfrm>
          <a:off x="1448704" y="3337200"/>
          <a:ext cx="373846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1" name="Equation" r:id="rId13" imgW="190440" imgH="164880" progId="Equation.DSMT4">
                  <p:embed/>
                </p:oleObj>
              </mc:Choice>
              <mc:Fallback>
                <p:oleObj name="Equation" r:id="rId13" imgW="1904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48704" y="3337200"/>
                        <a:ext cx="373846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826983"/>
              </p:ext>
            </p:extLst>
          </p:nvPr>
        </p:nvGraphicFramePr>
        <p:xfrm>
          <a:off x="3074304" y="3284984"/>
          <a:ext cx="6336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2" name="Equation" r:id="rId15" imgW="304560" imgH="190440" progId="Equation.DSMT4">
                  <p:embed/>
                </p:oleObj>
              </mc:Choice>
              <mc:Fallback>
                <p:oleObj name="Equation" r:id="rId15" imgW="304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74304" y="3284984"/>
                        <a:ext cx="6336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09176"/>
            <a:ext cx="8223259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4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47" y="2239367"/>
            <a:ext cx="7450989" cy="237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10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02965"/>
            <a:ext cx="7344816" cy="513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05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偶信號與奇信號</a:t>
            </a:r>
          </a:p>
          <a:p>
            <a:r>
              <a:rPr lang="zh-TW" altLang="zh-TW" dirty="0"/>
              <a:t>定義偶對稱</a:t>
            </a:r>
            <a:r>
              <a:rPr lang="en-US" altLang="zh-TW" dirty="0"/>
              <a:t> (even symmetry) </a:t>
            </a:r>
            <a:r>
              <a:rPr lang="zh-TW" altLang="zh-TW" dirty="0"/>
              <a:t>與奇對稱</a:t>
            </a:r>
            <a:r>
              <a:rPr lang="en-US" altLang="zh-TW" dirty="0"/>
              <a:t> (odd symmetry) </a:t>
            </a:r>
            <a:r>
              <a:rPr lang="zh-TW" altLang="zh-TW" dirty="0"/>
              <a:t>的信號特性</a:t>
            </a:r>
            <a:r>
              <a:rPr lang="zh-TW" altLang="zh-TW" dirty="0" smtClean="0"/>
              <a:t>。</a:t>
            </a:r>
            <a:r>
              <a:rPr lang="zh-TW" altLang="zh-TW" dirty="0"/>
              <a:t>偶對稱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偶函數對稱於垂直軸</a:t>
            </a:r>
            <a:r>
              <a:rPr lang="en-US" altLang="zh-TW" dirty="0"/>
              <a:t> (vertical axis)</a:t>
            </a:r>
            <a:r>
              <a:rPr lang="zh-TW" altLang="zh-TW" dirty="0"/>
              <a:t>，亦即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的</a:t>
            </a:r>
            <a:r>
              <a:rPr lang="zh-TW" altLang="zh-TW" dirty="0"/>
              <a:t>信號為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的</a:t>
            </a:r>
            <a:r>
              <a:rPr lang="zh-TW" altLang="zh-TW" dirty="0"/>
              <a:t>鏡射影像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偶函數的例子如圖</a:t>
            </a:r>
            <a:r>
              <a:rPr lang="en-US" altLang="zh-TW" dirty="0"/>
              <a:t>2.6</a:t>
            </a:r>
            <a:r>
              <a:rPr lang="zh-TW" altLang="zh-TW" dirty="0"/>
              <a:t>所示。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2.2  </a:t>
            </a:r>
            <a:r>
              <a:rPr lang="zh-TW" altLang="zh-TW" dirty="0" smtClean="0">
                <a:effectLst/>
              </a:rPr>
              <a:t>信號</a:t>
            </a:r>
            <a:r>
              <a:rPr lang="zh-TW" altLang="zh-TW" dirty="0">
                <a:effectLst/>
              </a:rPr>
              <a:t>特性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84928"/>
            <a:ext cx="8424000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454236"/>
              </p:ext>
            </p:extLst>
          </p:nvPr>
        </p:nvGraphicFramePr>
        <p:xfrm>
          <a:off x="6228184" y="2916000"/>
          <a:ext cx="624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4" imgW="330120" imgH="190440" progId="Equation.DSMT4">
                  <p:embed/>
                </p:oleObj>
              </mc:Choice>
              <mc:Fallback>
                <p:oleObj name="Equation" r:id="rId4" imgW="3301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8184" y="2916000"/>
                        <a:ext cx="62400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551376"/>
              </p:ext>
            </p:extLst>
          </p:nvPr>
        </p:nvGraphicFramePr>
        <p:xfrm>
          <a:off x="8028384" y="2924984"/>
          <a:ext cx="624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Equation" r:id="rId6" imgW="330120" imgH="190440" progId="Equation.DSMT4">
                  <p:embed/>
                </p:oleObj>
              </mc:Choice>
              <mc:Fallback>
                <p:oleObj name="Equation" r:id="rId6" imgW="3301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28384" y="2924984"/>
                        <a:ext cx="62400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90" y="4149080"/>
            <a:ext cx="5342478" cy="216024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49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奇函數滿足下列特性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奇函數對稱於原點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奇函數的例子如圖</a:t>
            </a:r>
            <a:r>
              <a:rPr lang="en-US" altLang="zh-TW" dirty="0"/>
              <a:t>2.7</a:t>
            </a:r>
            <a:r>
              <a:rPr lang="zh-TW" altLang="zh-TW" dirty="0"/>
              <a:t>所示。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3068960"/>
            <a:ext cx="5904656" cy="302600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20840"/>
            <a:ext cx="8303442" cy="52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8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任一信號可表示為偶數部分與奇數部分的和；亦即，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其中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為</a:t>
            </a:r>
            <a:r>
              <a:rPr lang="zh-TW" altLang="zh-TW" dirty="0"/>
              <a:t>偶函數，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為</a:t>
            </a:r>
            <a:r>
              <a:rPr lang="zh-TW" altLang="zh-TW" dirty="0"/>
              <a:t>奇函數。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40" y="1556792"/>
            <a:ext cx="8184924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459701"/>
              </p:ext>
            </p:extLst>
          </p:nvPr>
        </p:nvGraphicFramePr>
        <p:xfrm>
          <a:off x="1357200" y="2073600"/>
          <a:ext cx="69862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2" name="Equation" r:id="rId4" imgW="342720" imgH="203040" progId="Equation.DSMT4">
                  <p:embed/>
                </p:oleObj>
              </mc:Choice>
              <mc:Fallback>
                <p:oleObj name="Equation" r:id="rId4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7200" y="2073600"/>
                        <a:ext cx="69862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35699"/>
              </p:ext>
            </p:extLst>
          </p:nvPr>
        </p:nvGraphicFramePr>
        <p:xfrm>
          <a:off x="3481200" y="2060848"/>
          <a:ext cx="6727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Equation" r:id="rId6" imgW="330120" imgH="203040" progId="Equation.DSMT4">
                  <p:embed/>
                </p:oleObj>
              </mc:Choice>
              <mc:Fallback>
                <p:oleObj name="Equation" r:id="rId6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81200" y="2060848"/>
                        <a:ext cx="6727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64904"/>
            <a:ext cx="7560840" cy="168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偶函數與奇函數的特性如下：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兩偶函數的和為偶函數。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兩奇函數的和為奇函數。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偶函數與奇函數的和既非偶函數也非奇函數。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兩偶函數的積為偶函數。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兩奇函數的積為偶函數。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偶函數與奇函數的積為奇函數</a:t>
            </a:r>
            <a:r>
              <a:rPr lang="zh-TW" altLang="zh-TW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26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訊號係以數學函數來做為模型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方程式</a:t>
            </a:r>
            <a:r>
              <a:rPr lang="en-US" altLang="zh-TW" dirty="0"/>
              <a:t> (2.1) </a:t>
            </a:r>
            <a:r>
              <a:rPr lang="zh-TW" altLang="zh-TW" dirty="0"/>
              <a:t>只有一個獨立變數，但</a:t>
            </a:r>
            <a:r>
              <a:rPr lang="en-US" altLang="zh-TW" dirty="0"/>
              <a:t> (2.2) </a:t>
            </a:r>
            <a:r>
              <a:rPr lang="zh-TW" altLang="zh-TW" dirty="0"/>
              <a:t>卻有四個獨立變數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我們將信號限制為只有一個獨立變數，且此獨立變數為時間</a:t>
            </a:r>
            <a:r>
              <a:rPr lang="en-US" altLang="zh-TW" i="1" dirty="0"/>
              <a:t>t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信號分成兩類。第一類為時間連續</a:t>
            </a:r>
            <a:r>
              <a:rPr lang="zh-TW" altLang="zh-TW" dirty="0" smtClean="0"/>
              <a:t>信號</a:t>
            </a:r>
            <a:r>
              <a:rPr lang="zh-TW" altLang="zh-TW" dirty="0"/>
              <a:t>，或簡稱連續信號。時間連續信號又稱為類比信號，它對所有時間均有定義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7461219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02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27895"/>
            <a:ext cx="7499995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7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3" y="1340768"/>
            <a:ext cx="8541257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0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週期性信號</a:t>
            </a:r>
          </a:p>
          <a:p>
            <a:r>
              <a:rPr lang="zh-TW" altLang="zh-TW" dirty="0"/>
              <a:t>一連續時間信號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為</a:t>
            </a:r>
            <a:r>
              <a:rPr lang="zh-TW" altLang="zh-TW" dirty="0"/>
              <a:t>週期性，</a:t>
            </a:r>
            <a:r>
              <a:rPr lang="zh-TW" altLang="zh-TW" dirty="0" smtClean="0"/>
              <a:t>若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對所有</a:t>
            </a:r>
            <a:r>
              <a:rPr lang="en-US" altLang="zh-TW" i="1" dirty="0"/>
              <a:t>t</a:t>
            </a:r>
            <a:r>
              <a:rPr lang="zh-TW" altLang="zh-TW" dirty="0"/>
              <a:t>，常數</a:t>
            </a:r>
            <a:r>
              <a:rPr lang="en-US" altLang="zh-TW" i="1" dirty="0"/>
              <a:t>T</a:t>
            </a:r>
            <a:r>
              <a:rPr lang="zh-TW" altLang="zh-TW" dirty="0"/>
              <a:t>為週期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一週期性函數滿足下列方程式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en-US" altLang="zh-TW" i="1" dirty="0"/>
              <a:t>n</a:t>
            </a:r>
            <a:r>
              <a:rPr lang="zh-TW" altLang="zh-TW" dirty="0"/>
              <a:t>為任一整數。因此，一週期為</a:t>
            </a:r>
            <a:r>
              <a:rPr lang="en-US" altLang="zh-TW" i="1" dirty="0"/>
              <a:t>T</a:t>
            </a:r>
            <a:r>
              <a:rPr lang="zh-TW" altLang="zh-TW" dirty="0"/>
              <a:t>之週期性函數，也是週期為</a:t>
            </a:r>
            <a:r>
              <a:rPr lang="en-US" altLang="zh-TW" i="1" dirty="0" err="1"/>
              <a:t>nT</a:t>
            </a:r>
            <a:r>
              <a:rPr lang="zh-TW" altLang="zh-TW" dirty="0"/>
              <a:t>之週期函數。滿足</a:t>
            </a:r>
            <a:r>
              <a:rPr lang="zh-TW" altLang="zh-TW" dirty="0" smtClean="0"/>
              <a:t>定義</a:t>
            </a:r>
            <a:r>
              <a:rPr lang="en-US" altLang="zh-TW" dirty="0" smtClean="0"/>
              <a:t>                      </a:t>
            </a:r>
            <a:r>
              <a:rPr lang="zh-TW" altLang="zh-TW" dirty="0" smtClean="0"/>
              <a:t>之</a:t>
            </a:r>
            <a:r>
              <a:rPr lang="zh-TW" altLang="zh-TW" dirty="0"/>
              <a:t>最小</a:t>
            </a:r>
            <a:r>
              <a:rPr lang="en-US" altLang="zh-TW" i="1" dirty="0"/>
              <a:t>T</a:t>
            </a:r>
            <a:r>
              <a:rPr lang="zh-TW" altLang="zh-TW" dirty="0"/>
              <a:t>值，稱為信號之基本週期</a:t>
            </a:r>
            <a:r>
              <a:rPr lang="en-US" altLang="zh-TW" dirty="0"/>
              <a:t> (fundamental period)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。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的</a:t>
            </a:r>
            <a:r>
              <a:rPr lang="zh-TW" altLang="zh-TW" dirty="0"/>
              <a:t>單位是秒。基本頻率可以</a:t>
            </a:r>
            <a:r>
              <a:rPr lang="en-US" altLang="zh-TW" dirty="0"/>
              <a:t>Hz ( </a:t>
            </a:r>
            <a:r>
              <a:rPr lang="zh-TW" altLang="zh-TW" dirty="0"/>
              <a:t>每秒之週期數</a:t>
            </a:r>
            <a:r>
              <a:rPr lang="en-US" altLang="zh-TW" dirty="0"/>
              <a:t> ) </a:t>
            </a:r>
            <a:r>
              <a:rPr lang="zh-TW" altLang="zh-TW" dirty="0"/>
              <a:t>為</a:t>
            </a:r>
            <a:r>
              <a:rPr lang="zh-TW" altLang="zh-TW" dirty="0" smtClean="0"/>
              <a:t>單位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990406"/>
              </p:ext>
            </p:extLst>
          </p:nvPr>
        </p:nvGraphicFramePr>
        <p:xfrm>
          <a:off x="2956688" y="1530000"/>
          <a:ext cx="634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0" name="Equation" r:id="rId3" imgW="291960" imgH="190440" progId="Equation.DSMT4">
                  <p:embed/>
                </p:oleObj>
              </mc:Choice>
              <mc:Fallback>
                <p:oleObj name="Equation" r:id="rId3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6688" y="1530000"/>
                        <a:ext cx="634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3" y="1952888"/>
            <a:ext cx="8088921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891" y="3393040"/>
            <a:ext cx="2116550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360999"/>
              </p:ext>
            </p:extLst>
          </p:nvPr>
        </p:nvGraphicFramePr>
        <p:xfrm>
          <a:off x="4119900" y="4269600"/>
          <a:ext cx="1742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1" name="Equation" r:id="rId7" imgW="838080" imgH="190440" progId="Equation.DSMT4">
                  <p:embed/>
                </p:oleObj>
              </mc:Choice>
              <mc:Fallback>
                <p:oleObj name="Equation" r:id="rId7" imgW="8380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19900" y="4269600"/>
                        <a:ext cx="1742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19492"/>
              </p:ext>
            </p:extLst>
          </p:nvPr>
        </p:nvGraphicFramePr>
        <p:xfrm>
          <a:off x="5004048" y="4653136"/>
          <a:ext cx="321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2" name="Equation" r:id="rId9" imgW="164880" imgH="203040" progId="Equation.DSMT4">
                  <p:embed/>
                </p:oleObj>
              </mc:Choice>
              <mc:Fallback>
                <p:oleObj name="Equation" r:id="rId9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4048" y="4653136"/>
                        <a:ext cx="321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88227"/>
              </p:ext>
            </p:extLst>
          </p:nvPr>
        </p:nvGraphicFramePr>
        <p:xfrm>
          <a:off x="5544000" y="4653136"/>
          <a:ext cx="371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3" name="Equation" r:id="rId11" imgW="190440" imgH="203040" progId="Equation.DSMT4">
                  <p:embed/>
                </p:oleObj>
              </mc:Choice>
              <mc:Fallback>
                <p:oleObj name="Equation" r:id="rId11" imgW="19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44000" y="4653136"/>
                        <a:ext cx="371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45224"/>
            <a:ext cx="8002115" cy="7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38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650585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58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時間連續週期信號的和</a:t>
            </a:r>
          </a:p>
          <a:p>
            <a:r>
              <a:rPr lang="zh-TW" altLang="zh-TW" dirty="0"/>
              <a:t>數個時間連續週期信號的和是週期性信號，若且唯若個別信號週期的比值為整數比。若</a:t>
            </a:r>
            <a:r>
              <a:rPr lang="en-US" altLang="zh-TW" i="1" dirty="0"/>
              <a:t>N</a:t>
            </a:r>
            <a:r>
              <a:rPr lang="zh-TW" altLang="zh-TW" dirty="0"/>
              <a:t>個週期信號的和是週期性信號，則求基本週期的程序如下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將每一週期比</a:t>
            </a:r>
            <a:r>
              <a:rPr lang="zh-TW" altLang="zh-TW" dirty="0" smtClean="0"/>
              <a:t>，</a:t>
            </a:r>
            <a:r>
              <a:rPr lang="en-US" altLang="zh-TW" dirty="0" smtClean="0"/>
              <a:t>                           </a:t>
            </a:r>
            <a:r>
              <a:rPr lang="zh-TW" altLang="zh-TW" dirty="0" smtClean="0"/>
              <a:t>，</a:t>
            </a:r>
            <a:r>
              <a:rPr lang="zh-TW" altLang="zh-TW" dirty="0"/>
              <a:t>轉為整數的比值，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為</a:t>
            </a:r>
            <a:r>
              <a:rPr lang="zh-TW" altLang="zh-TW" dirty="0"/>
              <a:t>第一個信號的週期，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為</a:t>
            </a:r>
            <a:r>
              <a:rPr lang="zh-TW" altLang="zh-TW" dirty="0"/>
              <a:t>其它</a:t>
            </a:r>
            <a:r>
              <a:rPr lang="en-US" altLang="zh-TW" dirty="0"/>
              <a:t> </a:t>
            </a:r>
            <a:r>
              <a:rPr lang="en-US" altLang="zh-TW" dirty="0" smtClean="0"/>
              <a:t>         </a:t>
            </a:r>
            <a:r>
              <a:rPr lang="zh-TW" altLang="zh-TW" dirty="0" smtClean="0"/>
              <a:t>信號</a:t>
            </a:r>
            <a:r>
              <a:rPr lang="zh-TW" altLang="zh-TW" dirty="0"/>
              <a:t>的週期。若這些比值有一個以上</a:t>
            </a:r>
            <a:r>
              <a:rPr lang="en-US" altLang="zh-TW" dirty="0"/>
              <a:t> ( </a:t>
            </a:r>
            <a:r>
              <a:rPr lang="zh-TW" altLang="zh-TW" dirty="0"/>
              <a:t>含一個</a:t>
            </a:r>
            <a:r>
              <a:rPr lang="en-US" altLang="zh-TW" dirty="0"/>
              <a:t> ) </a:t>
            </a:r>
            <a:r>
              <a:rPr lang="zh-TW" altLang="zh-TW" dirty="0"/>
              <a:t>不是有理數的話，則信號的和即不是週期性信號</a:t>
            </a:r>
            <a:r>
              <a:rPr lang="zh-TW" altLang="zh-TW" dirty="0" smtClean="0"/>
              <a:t>。</a:t>
            </a:r>
            <a:r>
              <a:rPr lang="zh-TW" altLang="zh-TW" dirty="0"/>
              <a:t>消掉每一整數比中，分子與分母所含的共同因子。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消掉每一整數比中，分子與分母所含的共同因子。</a:t>
            </a:r>
          </a:p>
          <a:p>
            <a:pPr marL="720000" lvl="1" indent="-360000">
              <a:buFont typeface="+mj-lt"/>
              <a:buAutoNum type="arabicPeriod"/>
            </a:pPr>
            <a:r>
              <a:rPr lang="zh-TW" altLang="zh-TW" dirty="0"/>
              <a:t>信號和的基本週期為</a:t>
            </a:r>
            <a:r>
              <a:rPr lang="en-US" altLang="zh-TW" dirty="0"/>
              <a:t> </a:t>
            </a:r>
            <a:r>
              <a:rPr lang="en-US" altLang="zh-TW" dirty="0" smtClean="0"/>
              <a:t>              </a:t>
            </a:r>
            <a:r>
              <a:rPr lang="zh-TW" altLang="zh-TW" dirty="0" smtClean="0"/>
              <a:t>，</a:t>
            </a:r>
            <a:r>
              <a:rPr lang="zh-TW" altLang="zh-TW" dirty="0"/>
              <a:t>其中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是</a:t>
            </a:r>
            <a:r>
              <a:rPr lang="zh-TW" altLang="zh-TW" dirty="0"/>
              <a:t>所有分母項的最小公倍數。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210651"/>
              </p:ext>
            </p:extLst>
          </p:nvPr>
        </p:nvGraphicFramePr>
        <p:xfrm>
          <a:off x="3258000" y="2646000"/>
          <a:ext cx="2160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Equation" r:id="rId3" imgW="1015920" imgH="203040" progId="Equation.DSMT4">
                  <p:embed/>
                </p:oleObj>
              </mc:Choice>
              <mc:Fallback>
                <p:oleObj name="Equation" r:id="rId3" imgW="1015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8000" y="2646000"/>
                        <a:ext cx="2160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4406515"/>
              </p:ext>
            </p:extLst>
          </p:nvPr>
        </p:nvGraphicFramePr>
        <p:xfrm>
          <a:off x="8078840" y="2665760"/>
          <a:ext cx="453600" cy="4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3" name="Equation" r:id="rId5" imgW="228600" imgH="203040" progId="Equation.DSMT4">
                  <p:embed/>
                </p:oleObj>
              </mc:Choice>
              <mc:Fallback>
                <p:oleObj name="Equation" r:id="rId5" imgW="22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78840" y="2665760"/>
                        <a:ext cx="453600" cy="4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086042"/>
              </p:ext>
            </p:extLst>
          </p:nvPr>
        </p:nvGraphicFramePr>
        <p:xfrm>
          <a:off x="3851920" y="3025800"/>
          <a:ext cx="428400" cy="4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" name="Equation" r:id="rId7" imgW="215640" imgH="203040" progId="Equation.DSMT4">
                  <p:embed/>
                </p:oleObj>
              </mc:Choice>
              <mc:Fallback>
                <p:oleObj name="Equation" r:id="rId7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51920" y="3025800"/>
                        <a:ext cx="428400" cy="4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697799"/>
              </p:ext>
            </p:extLst>
          </p:nvPr>
        </p:nvGraphicFramePr>
        <p:xfrm>
          <a:off x="5202000" y="3060000"/>
          <a:ext cx="7656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" name="Equation" r:id="rId9" imgW="368280" imgH="190440" progId="Equation.DSMT4">
                  <p:embed/>
                </p:oleObj>
              </mc:Choice>
              <mc:Fallback>
                <p:oleObj name="Equation" r:id="rId9" imgW="368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02000" y="3060000"/>
                        <a:ext cx="7656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173283"/>
              </p:ext>
            </p:extLst>
          </p:nvPr>
        </p:nvGraphicFramePr>
        <p:xfrm>
          <a:off x="3911681" y="4932000"/>
          <a:ext cx="116437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6" name="Equation" r:id="rId11" imgW="571320" imgH="203040" progId="Equation.DSMT4">
                  <p:embed/>
                </p:oleObj>
              </mc:Choice>
              <mc:Fallback>
                <p:oleObj name="Equation" r:id="rId11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11681" y="4932000"/>
                        <a:ext cx="116437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316295"/>
              </p:ext>
            </p:extLst>
          </p:nvPr>
        </p:nvGraphicFramePr>
        <p:xfrm>
          <a:off x="5958000" y="4941168"/>
          <a:ext cx="4140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7" name="Equation" r:id="rId13" imgW="203040" imgH="203040" progId="Equation.DSMT4">
                  <p:embed/>
                </p:oleObj>
              </mc:Choice>
              <mc:Fallback>
                <p:oleObj name="Equation" r:id="rId13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58000" y="4941168"/>
                        <a:ext cx="4140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0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48064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07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988840"/>
            <a:ext cx="7920880" cy="3073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26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 </a:t>
            </a:r>
            <a:r>
              <a:rPr lang="zh-TW" altLang="zh-TW" dirty="0">
                <a:effectLst/>
              </a:rPr>
              <a:t>信號特性</a:t>
            </a:r>
            <a:endParaRPr lang="zh-TW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963323"/>
            <a:ext cx="5832647" cy="541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2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指數函數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假設</a:t>
            </a:r>
            <a:r>
              <a:rPr lang="en-US" altLang="zh-TW" i="1" dirty="0"/>
              <a:t>C</a:t>
            </a:r>
            <a:r>
              <a:rPr lang="zh-TW" altLang="zh-TW" dirty="0"/>
              <a:t>與</a:t>
            </a:r>
            <a:r>
              <a:rPr lang="en-US" altLang="zh-TW" i="1" dirty="0"/>
              <a:t>a</a:t>
            </a:r>
            <a:r>
              <a:rPr lang="zh-TW" altLang="zh-TW" dirty="0"/>
              <a:t>為複數</a:t>
            </a:r>
            <a:r>
              <a:rPr lang="en-US" altLang="zh-TW" dirty="0"/>
              <a:t> (complex)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尤拉關係式經常被使用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2.3  </a:t>
            </a:r>
            <a:r>
              <a:rPr lang="zh-TW" altLang="zh-TW" dirty="0" smtClean="0">
                <a:effectLst/>
              </a:rPr>
              <a:t>工程</a:t>
            </a:r>
            <a:r>
              <a:rPr lang="zh-TW" altLang="zh-TW" dirty="0">
                <a:effectLst/>
              </a:rPr>
              <a:t>上的共同信號</a:t>
            </a:r>
            <a:endParaRPr lang="zh-TW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8054525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28" y="2971354"/>
            <a:ext cx="7533844" cy="326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9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複數指數也可表示為極坐標形態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 </a:t>
            </a:r>
            <a:r>
              <a:rPr lang="zh-TW" altLang="zh-TW" dirty="0">
                <a:effectLst/>
              </a:rPr>
              <a:t>工程上的共同信號</a:t>
            </a:r>
            <a:endParaRPr lang="zh-TW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7" y="1628800"/>
            <a:ext cx="7495243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19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連續時間信號分為兩類。第一類為連續振幅信號</a:t>
            </a:r>
            <a:r>
              <a:rPr lang="en-US" altLang="zh-TW" dirty="0"/>
              <a:t> (continuous-amplitude signal)</a:t>
            </a:r>
            <a:r>
              <a:rPr lang="zh-TW" altLang="zh-TW" dirty="0"/>
              <a:t>，其振幅值隨時間而改變。第二類為離散振幅信號</a:t>
            </a:r>
            <a:r>
              <a:rPr lang="en-US" altLang="zh-TW" dirty="0"/>
              <a:t> (discrete-amplitude signal)</a:t>
            </a:r>
            <a:r>
              <a:rPr lang="zh-TW" altLang="zh-TW" dirty="0"/>
              <a:t>，其振幅為特定值</a:t>
            </a:r>
            <a:r>
              <a:rPr lang="zh-TW" altLang="zh-TW" dirty="0" smtClean="0"/>
              <a:t>。</a:t>
            </a:r>
            <a:endParaRPr lang="en-US" altLang="zh-TW" dirty="0"/>
          </a:p>
          <a:p>
            <a:r>
              <a:rPr lang="zh-TW" altLang="zh-TW" dirty="0" smtClean="0"/>
              <a:t>舉例</a:t>
            </a:r>
            <a:r>
              <a:rPr lang="zh-TW" altLang="zh-TW" dirty="0"/>
              <a:t>而言，若輸入到數位 </a:t>
            </a:r>
            <a:r>
              <a:rPr lang="en-US" altLang="zh-TW" dirty="0"/>
              <a:t>- </a:t>
            </a:r>
            <a:r>
              <a:rPr lang="zh-TW" altLang="zh-TW" dirty="0"/>
              <a:t>類比轉換器的二進位數為</a:t>
            </a:r>
            <a:r>
              <a:rPr lang="en-US" altLang="zh-TW" dirty="0"/>
              <a:t>8</a:t>
            </a:r>
            <a:r>
              <a:rPr lang="zh-TW" altLang="zh-TW" dirty="0"/>
              <a:t>位元</a:t>
            </a:r>
            <a:r>
              <a:rPr lang="en-US" altLang="zh-TW" dirty="0"/>
              <a:t> (bit)</a:t>
            </a:r>
            <a:r>
              <a:rPr lang="zh-TW" altLang="zh-TW" dirty="0"/>
              <a:t>，則輸出信號的振幅有</a:t>
            </a:r>
            <a:r>
              <a:rPr lang="en-US" altLang="zh-TW" dirty="0"/>
              <a:t> </a:t>
            </a:r>
            <a:r>
              <a:rPr lang="zh-TW" altLang="en-US" dirty="0" smtClean="0"/>
              <a:t>             </a:t>
            </a:r>
            <a:r>
              <a:rPr lang="zh-TW" altLang="zh-TW" dirty="0" smtClean="0"/>
              <a:t>個</a:t>
            </a:r>
            <a:r>
              <a:rPr lang="zh-TW" altLang="zh-TW" dirty="0"/>
              <a:t>不同值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第二類為時間離散</a:t>
            </a:r>
            <a:r>
              <a:rPr lang="zh-TW" altLang="zh-TW" dirty="0" smtClean="0"/>
              <a:t>信號</a:t>
            </a:r>
            <a:r>
              <a:rPr lang="zh-TW" altLang="zh-TW" dirty="0"/>
              <a:t>，或簡稱離散信號。離散信號僅針對特定時間點有定義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離散信號有連續振幅及離散振幅兩種。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027145"/>
              </p:ext>
            </p:extLst>
          </p:nvPr>
        </p:nvGraphicFramePr>
        <p:xfrm>
          <a:off x="4355976" y="2564904"/>
          <a:ext cx="11180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3" imgW="545760" imgH="228600" progId="Equation.DSMT4">
                  <p:embed/>
                </p:oleObj>
              </mc:Choice>
              <mc:Fallback>
                <p:oleObj name="Equation" r:id="rId3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5976" y="2564904"/>
                        <a:ext cx="11180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6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u="sng" dirty="0"/>
              <a:t>情況</a:t>
            </a:r>
            <a:r>
              <a:rPr lang="en-US" altLang="zh-TW" b="1" u="sng" dirty="0"/>
              <a:t>1</a:t>
            </a:r>
            <a:r>
              <a:rPr lang="zh-TW" altLang="zh-TW" b="1" dirty="0"/>
              <a:t>：實數</a:t>
            </a:r>
            <a:r>
              <a:rPr lang="en-US" altLang="zh-TW" b="1" i="1" dirty="0"/>
              <a:t>C</a:t>
            </a:r>
            <a:r>
              <a:rPr lang="zh-TW" altLang="zh-TW" b="1" dirty="0"/>
              <a:t>與</a:t>
            </a:r>
            <a:r>
              <a:rPr lang="en-US" altLang="zh-TW" b="1" i="1" dirty="0"/>
              <a:t>a</a:t>
            </a:r>
            <a:endParaRPr lang="zh-TW" altLang="zh-TW" b="1" dirty="0"/>
          </a:p>
          <a:p>
            <a:r>
              <a:rPr lang="en-US" altLang="zh-TW" dirty="0" smtClean="0"/>
              <a:t>                的波形如圖</a:t>
            </a:r>
            <a:r>
              <a:rPr lang="en-US" altLang="zh-TW" dirty="0"/>
              <a:t>2.13</a:t>
            </a:r>
            <a:r>
              <a:rPr lang="en-US" altLang="zh-TW" dirty="0" smtClean="0"/>
              <a:t>，        。</a:t>
            </a:r>
            <a:r>
              <a:rPr lang="en-US" altLang="zh-TW" dirty="0"/>
              <a:t>當 </a:t>
            </a:r>
            <a:r>
              <a:rPr lang="en-US" altLang="zh-TW" dirty="0" smtClean="0"/>
              <a:t>       ，</a:t>
            </a:r>
            <a:r>
              <a:rPr lang="en-US" altLang="zh-TW" dirty="0" err="1"/>
              <a:t>信號呈單調遞增；當</a:t>
            </a:r>
            <a:r>
              <a:rPr lang="en-US" altLang="zh-TW" dirty="0"/>
              <a:t> </a:t>
            </a:r>
            <a:r>
              <a:rPr lang="en-US" altLang="zh-TW" dirty="0" smtClean="0"/>
              <a:t>       ，</a:t>
            </a:r>
            <a:r>
              <a:rPr lang="en-US" altLang="zh-TW" dirty="0" err="1"/>
              <a:t>信號呈單調遞減</a:t>
            </a:r>
            <a:r>
              <a:rPr lang="en-US" altLang="zh-TW" dirty="0"/>
              <a:t>； </a:t>
            </a:r>
            <a:r>
              <a:rPr lang="en-US" altLang="zh-TW" dirty="0" smtClean="0"/>
              <a:t>      ，</a:t>
            </a:r>
            <a:r>
              <a:rPr lang="en-US" altLang="zh-TW" dirty="0" err="1"/>
              <a:t>則信號為常數</a:t>
            </a:r>
            <a:r>
              <a:rPr lang="en-US" altLang="zh-TW" dirty="0" smtClean="0"/>
              <a:t>。</a:t>
            </a:r>
          </a:p>
          <a:p>
            <a:r>
              <a:rPr lang="en-US" altLang="zh-TW" dirty="0" smtClean="0"/>
              <a:t>        ，</a:t>
            </a:r>
            <a:r>
              <a:rPr lang="en-US" altLang="zh-TW" dirty="0" err="1" smtClean="0"/>
              <a:t>信號遞減</a:t>
            </a:r>
            <a:endParaRPr lang="en-US" altLang="zh-TW" dirty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此</a:t>
            </a:r>
            <a:r>
              <a:rPr lang="zh-TW" altLang="zh-TW" dirty="0" smtClean="0"/>
              <a:t>參數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稱為</a:t>
            </a:r>
            <a:r>
              <a:rPr lang="zh-TW" altLang="zh-TW" dirty="0"/>
              <a:t>指數的時間</a:t>
            </a:r>
            <a:r>
              <a:rPr lang="zh-TW" altLang="zh-TW" dirty="0" smtClean="0"/>
              <a:t>常數。例如</a:t>
            </a:r>
            <a:r>
              <a:rPr lang="zh-TW" altLang="zh-TW" dirty="0"/>
              <a:t>，</a:t>
            </a:r>
            <a:r>
              <a:rPr lang="en-US" altLang="zh-TW" dirty="0"/>
              <a:t> </a:t>
            </a:r>
            <a:r>
              <a:rPr lang="en-US" altLang="zh-TW" dirty="0" smtClean="0"/>
              <a:t>               </a:t>
            </a:r>
            <a:r>
              <a:rPr lang="zh-TW" altLang="zh-TW" dirty="0" smtClean="0"/>
              <a:t>，</a:t>
            </a:r>
            <a:r>
              <a:rPr lang="zh-TW" altLang="zh-TW" dirty="0"/>
              <a:t>時間</a:t>
            </a:r>
            <a:r>
              <a:rPr lang="zh-TW" altLang="zh-TW" dirty="0" smtClean="0"/>
              <a:t>常數</a:t>
            </a:r>
            <a:endParaRPr lang="en-US" altLang="zh-TW" dirty="0" smtClean="0"/>
          </a:p>
          <a:p>
            <a:pPr marL="109728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 </a:t>
            </a:r>
            <a:r>
              <a:rPr lang="zh-TW" altLang="zh-TW" dirty="0">
                <a:effectLst/>
              </a:rPr>
              <a:t>工程上的共同信號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537393"/>
              </p:ext>
            </p:extLst>
          </p:nvPr>
        </p:nvGraphicFramePr>
        <p:xfrm>
          <a:off x="755576" y="1484784"/>
          <a:ext cx="1300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7" name="Equation" r:id="rId3" imgW="660240" imgH="228600" progId="Equation.DSMT4">
                  <p:embed/>
                </p:oleObj>
              </mc:Choice>
              <mc:Fallback>
                <p:oleObj name="Equation" r:id="rId3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5576" y="1484784"/>
                        <a:ext cx="1300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726024"/>
              </p:ext>
            </p:extLst>
          </p:nvPr>
        </p:nvGraphicFramePr>
        <p:xfrm>
          <a:off x="4331125" y="1548000"/>
          <a:ext cx="672923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8" name="Equation" r:id="rId5" imgW="342720" imgH="164880" progId="Equation.DSMT4">
                  <p:embed/>
                </p:oleObj>
              </mc:Choice>
              <mc:Fallback>
                <p:oleObj name="Equation" r:id="rId5" imgW="342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31125" y="1548000"/>
                        <a:ext cx="672923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860500"/>
              </p:ext>
            </p:extLst>
          </p:nvPr>
        </p:nvGraphicFramePr>
        <p:xfrm>
          <a:off x="5580112" y="1540800"/>
          <a:ext cx="686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9" name="Equation" r:id="rId7" imgW="330120" imgH="190440" progId="Equation.DSMT4">
                  <p:embed/>
                </p:oleObj>
              </mc:Choice>
              <mc:Fallback>
                <p:oleObj name="Equation" r:id="rId7" imgW="3301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0112" y="1540800"/>
                        <a:ext cx="686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652002"/>
              </p:ext>
            </p:extLst>
          </p:nvPr>
        </p:nvGraphicFramePr>
        <p:xfrm>
          <a:off x="1116000" y="1908000"/>
          <a:ext cx="623076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0" name="Equation" r:id="rId9" imgW="317160" imgH="164880" progId="Equation.DSMT4">
                  <p:embed/>
                </p:oleObj>
              </mc:Choice>
              <mc:Fallback>
                <p:oleObj name="Equation" r:id="rId9" imgW="3171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6000" y="1908000"/>
                        <a:ext cx="623076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986433"/>
              </p:ext>
            </p:extLst>
          </p:nvPr>
        </p:nvGraphicFramePr>
        <p:xfrm>
          <a:off x="4383748" y="1908000"/>
          <a:ext cx="69230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1" name="Equation" r:id="rId11" imgW="317160" imgH="164880" progId="Equation.DSMT4">
                  <p:embed/>
                </p:oleObj>
              </mc:Choice>
              <mc:Fallback>
                <p:oleObj name="Equation" r:id="rId11" imgW="3171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83748" y="1908000"/>
                        <a:ext cx="69230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270179"/>
              </p:ext>
            </p:extLst>
          </p:nvPr>
        </p:nvGraphicFramePr>
        <p:xfrm>
          <a:off x="804461" y="2332800"/>
          <a:ext cx="623077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2" name="Equation" r:id="rId13" imgW="317160" imgH="164880" progId="Equation.DSMT4">
                  <p:embed/>
                </p:oleObj>
              </mc:Choice>
              <mc:Fallback>
                <p:oleObj name="Equation" r:id="rId13" imgW="3171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4461" y="2332800"/>
                        <a:ext cx="623077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01" y="2780976"/>
            <a:ext cx="7770463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387426"/>
              </p:ext>
            </p:extLst>
          </p:nvPr>
        </p:nvGraphicFramePr>
        <p:xfrm>
          <a:off x="1727720" y="3373200"/>
          <a:ext cx="324000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3" name="Equation" r:id="rId16" imgW="152280" imgH="152280" progId="Equation.DSMT4">
                  <p:embed/>
                </p:oleObj>
              </mc:Choice>
              <mc:Fallback>
                <p:oleObj name="Equation" r:id="rId16" imgW="15228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727720" y="3373200"/>
                        <a:ext cx="324000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302056"/>
              </p:ext>
            </p:extLst>
          </p:nvPr>
        </p:nvGraphicFramePr>
        <p:xfrm>
          <a:off x="5936296" y="3222000"/>
          <a:ext cx="1300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4" name="Equation" r:id="rId18" imgW="660240" imgH="228600" progId="Equation.DSMT4">
                  <p:embed/>
                </p:oleObj>
              </mc:Choice>
              <mc:Fallback>
                <p:oleObj name="Equation" r:id="rId18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936296" y="3222000"/>
                        <a:ext cx="1300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493329"/>
              </p:ext>
            </p:extLst>
          </p:nvPr>
        </p:nvGraphicFramePr>
        <p:xfrm>
          <a:off x="755576" y="3700800"/>
          <a:ext cx="10296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5" name="Equation" r:id="rId20" imgW="495000" imgH="190440" progId="Equation.DSMT4">
                  <p:embed/>
                </p:oleObj>
              </mc:Choice>
              <mc:Fallback>
                <p:oleObj name="Equation" r:id="rId20" imgW="4950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55576" y="3700800"/>
                        <a:ext cx="10296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4221088"/>
            <a:ext cx="6649097" cy="2088232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1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u="sng" dirty="0"/>
              <a:t>情況</a:t>
            </a:r>
            <a:r>
              <a:rPr lang="en-US" altLang="zh-TW" b="1" u="sng" dirty="0"/>
              <a:t>2</a:t>
            </a:r>
            <a:r>
              <a:rPr lang="zh-TW" altLang="zh-TW" b="1" dirty="0"/>
              <a:t>：複數</a:t>
            </a:r>
            <a:r>
              <a:rPr lang="en-US" altLang="zh-TW" b="1" i="1" dirty="0"/>
              <a:t>C</a:t>
            </a:r>
            <a:r>
              <a:rPr lang="zh-TW" altLang="zh-TW" b="1" dirty="0"/>
              <a:t>，虛數</a:t>
            </a:r>
            <a:r>
              <a:rPr lang="en-US" altLang="zh-TW" b="1" i="1" dirty="0"/>
              <a:t>a</a:t>
            </a:r>
            <a:endParaRPr lang="zh-TW" altLang="zh-TW" b="1" dirty="0"/>
          </a:p>
          <a:p>
            <a:r>
              <a:rPr lang="zh-TW" altLang="zh-TW" dirty="0"/>
              <a:t>當</a:t>
            </a:r>
            <a:r>
              <a:rPr lang="en-US" altLang="zh-TW" i="1" dirty="0"/>
              <a:t>C</a:t>
            </a:r>
            <a:r>
              <a:rPr lang="zh-TW" altLang="zh-TW" dirty="0"/>
              <a:t>為複數，</a:t>
            </a:r>
            <a:r>
              <a:rPr lang="en-US" altLang="zh-TW" i="1" dirty="0"/>
              <a:t>a</a:t>
            </a:r>
            <a:r>
              <a:rPr lang="zh-TW" altLang="zh-TW" dirty="0"/>
              <a:t>為虛數，則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 smtClean="0"/>
              <a:t>其中，</a:t>
            </a:r>
            <a:r>
              <a:rPr lang="en-US" altLang="zh-TW" dirty="0" smtClean="0"/>
              <a:t>             </a:t>
            </a:r>
            <a:r>
              <a:rPr lang="en-US" altLang="zh-TW" dirty="0" smtClean="0"/>
              <a:t> </a:t>
            </a:r>
            <a:r>
              <a:rPr lang="zh-TW" altLang="zh-TW" dirty="0" smtClean="0"/>
              <a:t>為</a:t>
            </a:r>
            <a:r>
              <a:rPr lang="zh-TW" altLang="zh-TW" dirty="0"/>
              <a:t>實數。此複數指數信號可表示</a:t>
            </a:r>
            <a:r>
              <a:rPr lang="zh-TW" altLang="zh-TW" dirty="0" smtClean="0"/>
              <a:t>為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pPr>
              <a:lnSpc>
                <a:spcPts val="3000"/>
              </a:lnSpc>
            </a:pPr>
            <a:endParaRPr lang="en-US" altLang="zh-TW" dirty="0" smtClean="0"/>
          </a:p>
          <a:p>
            <a:r>
              <a:rPr lang="zh-TW" altLang="zh-TW" dirty="0"/>
              <a:t>因弦波為週期信號，故此複數指數為週期信號，其波形如圖</a:t>
            </a:r>
            <a:r>
              <a:rPr lang="en-US" altLang="zh-TW" dirty="0"/>
              <a:t>2.15</a:t>
            </a:r>
            <a:r>
              <a:rPr lang="zh-TW" altLang="zh-TW" dirty="0"/>
              <a:t>所示。</a:t>
            </a:r>
          </a:p>
          <a:p>
            <a:endParaRPr lang="zh-TW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 </a:t>
            </a:r>
            <a:r>
              <a:rPr lang="zh-TW" altLang="zh-TW" dirty="0">
                <a:effectLst/>
              </a:rPr>
              <a:t>工程上的共同信號</a:t>
            </a:r>
            <a:endParaRPr lang="zh-TW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4" y="2024896"/>
            <a:ext cx="8002252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43678"/>
              </p:ext>
            </p:extLst>
          </p:nvPr>
        </p:nvGraphicFramePr>
        <p:xfrm>
          <a:off x="1638000" y="2484000"/>
          <a:ext cx="1188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Equation" r:id="rId4" imgW="558720" imgH="203040" progId="Equation.DSMT4">
                  <p:embed/>
                </p:oleObj>
              </mc:Choice>
              <mc:Fallback>
                <p:oleObj name="Equation" r:id="rId4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8000" y="2484000"/>
                        <a:ext cx="1188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9" y="2988008"/>
            <a:ext cx="8182627" cy="87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47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 </a:t>
            </a:r>
            <a:r>
              <a:rPr lang="zh-TW" altLang="zh-TW" dirty="0">
                <a:effectLst/>
              </a:rPr>
              <a:t>工程上的共同信號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96752"/>
            <a:ext cx="5693112" cy="276364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66" y="4365104"/>
            <a:ext cx="7125010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28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u="sng" dirty="0"/>
              <a:t>情況</a:t>
            </a:r>
            <a:r>
              <a:rPr lang="en-US" altLang="zh-TW" b="1" u="sng" dirty="0"/>
              <a:t>3</a:t>
            </a:r>
            <a:r>
              <a:rPr lang="zh-TW" altLang="zh-TW" b="1" dirty="0"/>
              <a:t>：複數</a:t>
            </a:r>
            <a:r>
              <a:rPr lang="en-US" altLang="zh-TW" b="1" i="1" dirty="0"/>
              <a:t>C</a:t>
            </a:r>
            <a:r>
              <a:rPr lang="zh-TW" altLang="zh-TW" b="1" dirty="0"/>
              <a:t>，複數</a:t>
            </a:r>
            <a:r>
              <a:rPr lang="en-US" altLang="zh-TW" b="1" i="1" dirty="0"/>
              <a:t>a</a:t>
            </a:r>
            <a:endParaRPr lang="zh-TW" altLang="zh-TW" b="1" dirty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   </a:t>
            </a:r>
            <a:r>
              <a:rPr lang="zh-TW" altLang="zh-TW" dirty="0" smtClean="0"/>
              <a:t>之</a:t>
            </a:r>
            <a:r>
              <a:rPr lang="zh-TW" altLang="zh-TW" dirty="0"/>
              <a:t>參數為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其中</a:t>
            </a:r>
            <a:r>
              <a:rPr lang="zh-TW" altLang="zh-TW" dirty="0" smtClean="0"/>
              <a:t>，</a:t>
            </a:r>
            <a:r>
              <a:rPr lang="en-US" altLang="zh-TW" dirty="0" smtClean="0"/>
              <a:t>                   </a:t>
            </a:r>
            <a:r>
              <a:rPr lang="zh-TW" altLang="zh-TW" dirty="0" smtClean="0"/>
              <a:t>為</a:t>
            </a:r>
            <a:r>
              <a:rPr lang="zh-TW" altLang="zh-TW" dirty="0"/>
              <a:t>實常數。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 </a:t>
            </a:r>
            <a:r>
              <a:rPr lang="zh-TW" altLang="zh-TW" dirty="0">
                <a:effectLst/>
              </a:rPr>
              <a:t>工程上的共同信號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94114"/>
              </p:ext>
            </p:extLst>
          </p:nvPr>
        </p:nvGraphicFramePr>
        <p:xfrm>
          <a:off x="776720" y="1476000"/>
          <a:ext cx="1275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Equation" r:id="rId3" imgW="647640" imgH="228600" progId="Equation.DSMT4">
                  <p:embed/>
                </p:oleObj>
              </mc:Choice>
              <mc:Fallback>
                <p:oleObj name="Equation" r:id="rId3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720" y="1476000"/>
                        <a:ext cx="1275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52888"/>
            <a:ext cx="8053026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881876"/>
              </p:ext>
            </p:extLst>
          </p:nvPr>
        </p:nvGraphicFramePr>
        <p:xfrm>
          <a:off x="1638000" y="2484000"/>
          <a:ext cx="1566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0" name="Equation" r:id="rId6" imgW="736560" imgH="203040" progId="Equation.DSMT4">
                  <p:embed/>
                </p:oleObj>
              </mc:Choice>
              <mc:Fallback>
                <p:oleObj name="Equation" r:id="rId6" imgW="736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38000" y="2484000"/>
                        <a:ext cx="1566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2" y="2996952"/>
            <a:ext cx="8125034" cy="130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7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其中圖</a:t>
            </a:r>
            <a:r>
              <a:rPr lang="en-US" altLang="zh-TW" dirty="0"/>
              <a:t>2.16(a) </a:t>
            </a:r>
            <a:r>
              <a:rPr lang="zh-TW" altLang="zh-TW" dirty="0"/>
              <a:t>為</a:t>
            </a:r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zh-TW" altLang="zh-TW" dirty="0" smtClean="0"/>
              <a:t>的</a:t>
            </a:r>
            <a:r>
              <a:rPr lang="zh-TW" altLang="zh-TW" dirty="0"/>
              <a:t>情形，圖</a:t>
            </a:r>
            <a:r>
              <a:rPr lang="en-US" altLang="zh-TW" dirty="0"/>
              <a:t>2.16 (b) </a:t>
            </a:r>
            <a:r>
              <a:rPr lang="zh-TW" altLang="zh-TW" dirty="0"/>
              <a:t>為</a:t>
            </a:r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zh-TW" altLang="zh-TW" dirty="0" smtClean="0"/>
              <a:t>的</a:t>
            </a:r>
            <a:r>
              <a:rPr lang="zh-TW" altLang="zh-TW" dirty="0"/>
              <a:t>情形</a:t>
            </a:r>
            <a:r>
              <a:rPr lang="zh-TW" altLang="zh-TW" dirty="0" smtClean="0"/>
              <a:t>。</a:t>
            </a:r>
            <a:endParaRPr lang="en-US" altLang="zh-TW" dirty="0"/>
          </a:p>
          <a:p>
            <a:pPr marL="109728" indent="0">
              <a:buNone/>
            </a:pPr>
            <a:r>
              <a:rPr lang="en-US" altLang="zh-TW" dirty="0" smtClean="0"/>
              <a:t>             </a:t>
            </a:r>
            <a:r>
              <a:rPr lang="zh-TW" altLang="zh-TW" dirty="0" smtClean="0"/>
              <a:t>，</a:t>
            </a:r>
            <a:r>
              <a:rPr lang="zh-TW" altLang="zh-TW" dirty="0"/>
              <a:t>信號稱為低阻尼弦波</a:t>
            </a:r>
            <a:r>
              <a:rPr lang="en-US" altLang="zh-TW" dirty="0"/>
              <a:t> (</a:t>
            </a:r>
            <a:r>
              <a:rPr lang="en-US" altLang="zh-TW" dirty="0" err="1"/>
              <a:t>underdamped</a:t>
            </a:r>
            <a:r>
              <a:rPr lang="en-US" altLang="zh-TW" dirty="0"/>
              <a:t> sinusoid)</a:t>
            </a:r>
            <a:r>
              <a:rPr lang="zh-TW" altLang="zh-TW" dirty="0"/>
              <a:t>。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marL="109728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( </a:t>
            </a:r>
            <a:r>
              <a:rPr lang="zh-TW" altLang="zh-TW" dirty="0"/>
              <a:t>圖</a:t>
            </a:r>
            <a:r>
              <a:rPr lang="en-US" altLang="zh-TW" dirty="0"/>
              <a:t>2.15 ) </a:t>
            </a:r>
            <a:r>
              <a:rPr lang="zh-TW" altLang="zh-TW" dirty="0"/>
              <a:t>稱為無阻尼弦波</a:t>
            </a:r>
            <a:r>
              <a:rPr lang="en-US" altLang="zh-TW" dirty="0"/>
              <a:t> (</a:t>
            </a:r>
            <a:r>
              <a:rPr lang="en-US" altLang="zh-TW" dirty="0" err="1"/>
              <a:t>undamped</a:t>
            </a:r>
            <a:r>
              <a:rPr lang="en-US" altLang="zh-TW" dirty="0"/>
              <a:t> sinusoid)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在圖</a:t>
            </a:r>
            <a:r>
              <a:rPr lang="en-US" altLang="zh-TW" dirty="0"/>
              <a:t>2.16(a) </a:t>
            </a:r>
            <a:r>
              <a:rPr lang="zh-TW" altLang="zh-TW" dirty="0"/>
              <a:t>中，信號的包跡</a:t>
            </a:r>
            <a:r>
              <a:rPr lang="en-US" altLang="zh-TW" dirty="0"/>
              <a:t> (envelope) </a:t>
            </a:r>
            <a:r>
              <a:rPr lang="zh-TW" altLang="zh-TW" dirty="0"/>
              <a:t>為</a:t>
            </a:r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zh-TW" altLang="zh-TW" dirty="0" smtClean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 </a:t>
            </a:r>
            <a:r>
              <a:rPr lang="zh-TW" altLang="zh-TW" dirty="0">
                <a:effectLst/>
              </a:rPr>
              <a:t>工程上的共同信號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729590"/>
              </p:ext>
            </p:extLst>
          </p:nvPr>
        </p:nvGraphicFramePr>
        <p:xfrm>
          <a:off x="2970000" y="1124792"/>
          <a:ext cx="856800" cy="4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9" name="Equation" r:id="rId3" imgW="431640" imgH="203040" progId="Equation.DSMT4">
                  <p:embed/>
                </p:oleObj>
              </mc:Choice>
              <mc:Fallback>
                <p:oleObj name="Equation" r:id="rId3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0000" y="1124792"/>
                        <a:ext cx="856800" cy="4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168403"/>
              </p:ext>
            </p:extLst>
          </p:nvPr>
        </p:nvGraphicFramePr>
        <p:xfrm>
          <a:off x="6644578" y="1116000"/>
          <a:ext cx="8797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0" name="Equation" r:id="rId5" imgW="431640" imgH="203040" progId="Equation.DSMT4">
                  <p:embed/>
                </p:oleObj>
              </mc:Choice>
              <mc:Fallback>
                <p:oleObj name="Equation" r:id="rId5" imgW="431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4578" y="1116000"/>
                        <a:ext cx="8797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926007"/>
              </p:ext>
            </p:extLst>
          </p:nvPr>
        </p:nvGraphicFramePr>
        <p:xfrm>
          <a:off x="792000" y="1512000"/>
          <a:ext cx="80212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1" name="Equation" r:id="rId7" imgW="393480" imgH="203040" progId="Equation.DSMT4">
                  <p:embed/>
                </p:oleObj>
              </mc:Choice>
              <mc:Fallback>
                <p:oleObj name="Equation" r:id="rId7" imgW="393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2000" y="1512000"/>
                        <a:ext cx="80212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916814"/>
              </p:ext>
            </p:extLst>
          </p:nvPr>
        </p:nvGraphicFramePr>
        <p:xfrm>
          <a:off x="7822581" y="1502832"/>
          <a:ext cx="85387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2" name="Equation" r:id="rId9" imgW="419040" imgH="203040" progId="Equation.DSMT4">
                  <p:embed/>
                </p:oleObj>
              </mc:Choice>
              <mc:Fallback>
                <p:oleObj name="Equation" r:id="rId9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22581" y="1502832"/>
                        <a:ext cx="85387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657238"/>
              </p:ext>
            </p:extLst>
          </p:nvPr>
        </p:nvGraphicFramePr>
        <p:xfrm>
          <a:off x="6217280" y="2304000"/>
          <a:ext cx="9100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3" name="Equation" r:id="rId11" imgW="444240" imgH="228600" progId="Equation.DSMT4">
                  <p:embed/>
                </p:oleObj>
              </mc:Choice>
              <mc:Fallback>
                <p:oleObj name="Equation" r:id="rId11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17280" y="2304000"/>
                        <a:ext cx="9100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49" y="2993529"/>
            <a:ext cx="6825516" cy="2883743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3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奇異函數</a:t>
            </a:r>
            <a:r>
              <a:rPr lang="en-US" altLang="zh-TW" dirty="0"/>
              <a:t> (singularity functions) </a:t>
            </a:r>
            <a:r>
              <a:rPr lang="zh-TW" altLang="zh-TW" dirty="0"/>
              <a:t>為與脈衝函數</a:t>
            </a:r>
            <a:r>
              <a:rPr lang="en-US" altLang="zh-TW" dirty="0"/>
              <a:t> (impulse function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109728" indent="0">
              <a:buNone/>
            </a:pPr>
            <a:r>
              <a:rPr lang="zh-TW" altLang="zh-TW" b="1" dirty="0"/>
              <a:t>單位步階函數</a:t>
            </a:r>
          </a:p>
          <a:p>
            <a:r>
              <a:rPr lang="zh-TW" altLang="zh-TW" dirty="0"/>
              <a:t>單位步階函數，</a:t>
            </a:r>
            <a:r>
              <a:rPr lang="en-US" altLang="zh-TW" dirty="0"/>
              <a:t> </a:t>
            </a:r>
            <a:r>
              <a:rPr lang="zh-TW" altLang="en-US" dirty="0" smtClean="0"/>
              <a:t>    </a:t>
            </a:r>
            <a:r>
              <a:rPr lang="zh-TW" altLang="zh-TW" dirty="0" smtClean="0"/>
              <a:t>，</a:t>
            </a:r>
            <a:r>
              <a:rPr lang="zh-TW" altLang="zh-TW" dirty="0"/>
              <a:t>經常用來控制信號的開與關</a:t>
            </a:r>
            <a:r>
              <a:rPr lang="en-US" altLang="zh-TW" dirty="0"/>
              <a:t> (on and off)</a:t>
            </a:r>
            <a:r>
              <a:rPr lang="zh-TW" altLang="zh-TW" dirty="0" smtClean="0"/>
              <a:t>。</a:t>
            </a:r>
            <a:r>
              <a:rPr lang="zh-TW" altLang="zh-TW" dirty="0"/>
              <a:t>定義</a:t>
            </a:r>
            <a:r>
              <a:rPr lang="zh-TW" altLang="zh-TW" dirty="0" smtClean="0"/>
              <a:t>為</a:t>
            </a:r>
            <a:endParaRPr lang="en-US" altLang="zh-TW" dirty="0" smtClean="0"/>
          </a:p>
          <a:p>
            <a:endParaRPr lang="en-US" altLang="zh-TW" dirty="0"/>
          </a:p>
          <a:p>
            <a:pPr>
              <a:lnSpc>
                <a:spcPts val="3000"/>
              </a:lnSpc>
            </a:pPr>
            <a:endParaRPr lang="en-US" altLang="zh-TW" dirty="0" smtClean="0"/>
          </a:p>
          <a:p>
            <a:r>
              <a:rPr lang="zh-TW" altLang="en-US" dirty="0" smtClean="0"/>
              <a:t>            </a:t>
            </a:r>
            <a:r>
              <a:rPr lang="en-US" altLang="zh-TW" dirty="0" smtClean="0"/>
              <a:t>的波形如圖</a:t>
            </a:r>
            <a:r>
              <a:rPr lang="en-US" altLang="zh-TW" dirty="0"/>
              <a:t>2.17。</a:t>
            </a:r>
          </a:p>
          <a:p>
            <a:endParaRPr lang="zh-TW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2.4  </a:t>
            </a:r>
            <a:r>
              <a:rPr lang="zh-TW" altLang="zh-TW" dirty="0" smtClean="0">
                <a:effectLst/>
              </a:rPr>
              <a:t>奇異</a:t>
            </a:r>
            <a:r>
              <a:rPr lang="zh-TW" altLang="zh-TW" dirty="0">
                <a:effectLst/>
              </a:rPr>
              <a:t>函數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894174"/>
              </p:ext>
            </p:extLst>
          </p:nvPr>
        </p:nvGraphicFramePr>
        <p:xfrm>
          <a:off x="2843808" y="2312920"/>
          <a:ext cx="528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4" name="Equation" r:id="rId3" imgW="253800" imgH="190440" progId="Equation.DSMT4">
                  <p:embed/>
                </p:oleObj>
              </mc:Choice>
              <mc:Fallback>
                <p:oleObj name="Equation" r:id="rId3" imgW="253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8" y="2312920"/>
                        <a:ext cx="528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07" y="3068960"/>
            <a:ext cx="7548227" cy="7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52876"/>
              </p:ext>
            </p:extLst>
          </p:nvPr>
        </p:nvGraphicFramePr>
        <p:xfrm>
          <a:off x="720000" y="3933056"/>
          <a:ext cx="100912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5" name="Equation" r:id="rId6" imgW="495000" imgH="203040" progId="Equation.DSMT4">
                  <p:embed/>
                </p:oleObj>
              </mc:Choice>
              <mc:Fallback>
                <p:oleObj name="Equation" r:id="rId6" imgW="495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000" y="3933056"/>
                        <a:ext cx="100912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437112"/>
            <a:ext cx="3889654" cy="213285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48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單位步階函數具有如下的特性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開關函數是單位矩形波</a:t>
            </a:r>
            <a:r>
              <a:rPr lang="en-US" altLang="zh-TW" dirty="0"/>
              <a:t> (unit rectangular pulse)</a:t>
            </a:r>
            <a:r>
              <a:rPr lang="zh-TW" altLang="zh-TW" dirty="0" smtClean="0"/>
              <a:t>，</a:t>
            </a:r>
            <a:r>
              <a:rPr lang="zh-TW" altLang="en-US" dirty="0" smtClean="0"/>
              <a:t>              </a:t>
            </a:r>
            <a:r>
              <a:rPr lang="zh-TW" altLang="zh-TW" dirty="0" smtClean="0"/>
              <a:t>，</a:t>
            </a:r>
            <a:r>
              <a:rPr lang="zh-TW" altLang="zh-TW" dirty="0"/>
              <a:t>其定義</a:t>
            </a:r>
            <a:r>
              <a:rPr lang="zh-TW" altLang="zh-TW" dirty="0" smtClean="0"/>
              <a:t>為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/>
              <a:t>它可用三個不同的單步階函數組成：</a:t>
            </a:r>
          </a:p>
          <a:p>
            <a:endParaRPr lang="zh-TW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800000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086937"/>
              </p:ext>
            </p:extLst>
          </p:nvPr>
        </p:nvGraphicFramePr>
        <p:xfrm>
          <a:off x="7002408" y="2106000"/>
          <a:ext cx="1188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9" name="Equation" r:id="rId4" imgW="571320" imgH="190440" progId="Equation.DSMT4">
                  <p:embed/>
                </p:oleObj>
              </mc:Choice>
              <mc:Fallback>
                <p:oleObj name="Equation" r:id="rId4" imgW="5713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02408" y="2106000"/>
                        <a:ext cx="1188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378429"/>
              </p:ext>
            </p:extLst>
          </p:nvPr>
        </p:nvGraphicFramePr>
        <p:xfrm>
          <a:off x="2652184" y="2852936"/>
          <a:ext cx="3576000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0" name="Equation" r:id="rId6" imgW="1892160" imgH="419040" progId="Equation.DSMT4">
                  <p:embed/>
                </p:oleObj>
              </mc:Choice>
              <mc:Fallback>
                <p:oleObj name="Equation" r:id="rId6" imgW="1892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52184" y="2852936"/>
                        <a:ext cx="3576000" cy="79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149080"/>
            <a:ext cx="784125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9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4222"/>
            <a:ext cx="6707509" cy="497410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15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時移</a:t>
            </a:r>
            <a:r>
              <a:rPr lang="en-US" altLang="zh-TW" dirty="0"/>
              <a:t> (time-shifted)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4" y="1556792"/>
            <a:ext cx="7880622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52738"/>
            <a:ext cx="4703555" cy="216043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9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08720"/>
            <a:ext cx="5635729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8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函數</a:t>
            </a:r>
            <a:r>
              <a:rPr lang="en-US" altLang="zh-TW" dirty="0"/>
              <a:t> </a:t>
            </a:r>
            <a:r>
              <a:rPr lang="zh-TW" altLang="en-US" dirty="0" smtClean="0"/>
              <a:t>     </a:t>
            </a:r>
            <a:r>
              <a:rPr lang="zh-TW" altLang="zh-TW" dirty="0" smtClean="0"/>
              <a:t>，</a:t>
            </a:r>
            <a:r>
              <a:rPr lang="zh-TW" altLang="zh-TW" dirty="0"/>
              <a:t>獨立變數為時間</a:t>
            </a:r>
            <a:r>
              <a:rPr lang="en-US" altLang="zh-TW" i="1" dirty="0"/>
              <a:t>t</a:t>
            </a:r>
            <a:r>
              <a:rPr lang="zh-TW" altLang="zh-TW" dirty="0"/>
              <a:t>，</a:t>
            </a:r>
            <a:r>
              <a:rPr lang="en-US" altLang="zh-TW" dirty="0"/>
              <a:t> </a:t>
            </a:r>
            <a:r>
              <a:rPr lang="zh-TW" altLang="en-US" dirty="0" smtClean="0"/>
              <a:t>                </a:t>
            </a:r>
            <a:r>
              <a:rPr lang="zh-TW" altLang="zh-TW" dirty="0" smtClean="0"/>
              <a:t>。</a:t>
            </a:r>
            <a:r>
              <a:rPr lang="en-US" altLang="zh-TW" dirty="0" smtClean="0"/>
              <a:t> </a:t>
            </a:r>
            <a:r>
              <a:rPr lang="zh-TW" altLang="en-US" dirty="0" smtClean="0"/>
              <a:t>     </a:t>
            </a:r>
            <a:r>
              <a:rPr lang="zh-TW" altLang="zh-TW" dirty="0" smtClean="0"/>
              <a:t>可以</a:t>
            </a:r>
            <a:r>
              <a:rPr lang="zh-TW" altLang="zh-TW" dirty="0"/>
              <a:t>是複數</a:t>
            </a:r>
            <a:r>
              <a:rPr lang="en-US" altLang="zh-TW" dirty="0"/>
              <a:t> (complex)</a:t>
            </a:r>
            <a:r>
              <a:rPr lang="zh-TW" altLang="zh-TW" dirty="0"/>
              <a:t>，但</a:t>
            </a:r>
            <a:r>
              <a:rPr lang="en-US" altLang="zh-TW" i="1" dirty="0"/>
              <a:t>t</a:t>
            </a:r>
            <a:r>
              <a:rPr lang="zh-TW" altLang="zh-TW" dirty="0"/>
              <a:t>必定是實數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實數</a:t>
            </a:r>
            <a:r>
              <a:rPr lang="zh-TW" altLang="zh-TW" dirty="0" smtClean="0"/>
              <a:t>函數</a:t>
            </a:r>
            <a:r>
              <a:rPr lang="zh-TW" altLang="en-US" dirty="0" smtClean="0"/>
              <a:t>        </a:t>
            </a:r>
            <a:r>
              <a:rPr lang="zh-TW" altLang="zh-TW" dirty="0" smtClean="0"/>
              <a:t>的</a:t>
            </a:r>
            <a:r>
              <a:rPr lang="zh-TW" altLang="zh-TW" dirty="0"/>
              <a:t>六種</a:t>
            </a:r>
            <a:r>
              <a:rPr lang="zh-TW" altLang="zh-TW" dirty="0" smtClean="0"/>
              <a:t>轉換</a:t>
            </a:r>
            <a:r>
              <a:rPr lang="zh-TW" altLang="zh-TW" dirty="0"/>
              <a:t>。前三種為時間的轉換，另外三種為振幅的轉換。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2.1</a:t>
            </a:r>
            <a:r>
              <a:rPr lang="zh-TW" altLang="en-US" dirty="0" smtClean="0"/>
              <a:t>  </a:t>
            </a:r>
            <a:r>
              <a:rPr lang="zh-TW" altLang="zh-TW" dirty="0" smtClean="0">
                <a:effectLst/>
              </a:rPr>
              <a:t>連續</a:t>
            </a:r>
            <a:r>
              <a:rPr lang="zh-TW" altLang="zh-TW" dirty="0">
                <a:effectLst/>
              </a:rPr>
              <a:t>時間信號的轉換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016758"/>
              </p:ext>
            </p:extLst>
          </p:nvPr>
        </p:nvGraphicFramePr>
        <p:xfrm>
          <a:off x="1403648" y="1116000"/>
          <a:ext cx="554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Equation" r:id="rId3" imgW="266400" imgH="190440" progId="Equation.DSMT4">
                  <p:embed/>
                </p:oleObj>
              </mc:Choice>
              <mc:Fallback>
                <p:oleObj name="Equation" r:id="rId3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648" y="1116000"/>
                        <a:ext cx="554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774793"/>
              </p:ext>
            </p:extLst>
          </p:nvPr>
        </p:nvGraphicFramePr>
        <p:xfrm>
          <a:off x="4644008" y="1160784"/>
          <a:ext cx="1363090" cy="30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Equation" r:id="rId5" imgW="622080" imgH="139680" progId="Equation.DSMT4">
                  <p:embed/>
                </p:oleObj>
              </mc:Choice>
              <mc:Fallback>
                <p:oleObj name="Equation" r:id="rId5" imgW="6220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4008" y="1160784"/>
                        <a:ext cx="1363090" cy="30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980184"/>
              </p:ext>
            </p:extLst>
          </p:nvPr>
        </p:nvGraphicFramePr>
        <p:xfrm>
          <a:off x="6228184" y="1116000"/>
          <a:ext cx="580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Equation" r:id="rId7" imgW="279360" imgH="190440" progId="Equation.DSMT4">
                  <p:embed/>
                </p:oleObj>
              </mc:Choice>
              <mc:Fallback>
                <p:oleObj name="Equation" r:id="rId7" imgW="279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8184" y="1116000"/>
                        <a:ext cx="580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058341"/>
              </p:ext>
            </p:extLst>
          </p:nvPr>
        </p:nvGraphicFramePr>
        <p:xfrm>
          <a:off x="2051720" y="1916832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Equation" r:id="rId9" imgW="291960" imgH="190440" progId="Equation.DSMT4">
                  <p:embed/>
                </p:oleObj>
              </mc:Choice>
              <mc:Fallback>
                <p:oleObj name="Equation" r:id="rId9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51720" y="1916832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24" y="3017515"/>
            <a:ext cx="740468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0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單位脈衝函數</a:t>
            </a:r>
          </a:p>
          <a:p>
            <a:r>
              <a:rPr lang="zh-TW" altLang="zh-TW" dirty="0"/>
              <a:t>在物理系統中信號不會瞬間改變，原因是此種改變代表能量的瞬間轉移。因此圖</a:t>
            </a:r>
            <a:r>
              <a:rPr lang="en-US" altLang="zh-TW" dirty="0"/>
              <a:t>2.23(a) </a:t>
            </a:r>
            <a:r>
              <a:rPr lang="zh-TW" altLang="zh-TW" dirty="0"/>
              <a:t>的函數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可</a:t>
            </a:r>
            <a:r>
              <a:rPr lang="zh-TW" altLang="zh-TW" dirty="0"/>
              <a:t>視為實際單位步階函數之更精確的模型。將此函數微分可得圖</a:t>
            </a:r>
            <a:r>
              <a:rPr lang="en-US" altLang="zh-TW" dirty="0"/>
              <a:t>2.23(b) </a:t>
            </a:r>
            <a:r>
              <a:rPr lang="zh-TW" altLang="zh-TW" dirty="0"/>
              <a:t>的矩形脈</a:t>
            </a:r>
            <a:r>
              <a:rPr lang="zh-TW" altLang="zh-TW" dirty="0" smtClean="0"/>
              <a:t>波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；亦即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/>
              <a:t>圖</a:t>
            </a:r>
            <a:r>
              <a:rPr lang="en-US" altLang="zh-TW" dirty="0"/>
              <a:t>2.23(a) </a:t>
            </a:r>
            <a:r>
              <a:rPr lang="zh-TW" altLang="zh-TW" dirty="0"/>
              <a:t>的函數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在</a:t>
            </a:r>
            <a:r>
              <a:rPr lang="en-US" altLang="zh-TW" dirty="0" smtClean="0"/>
              <a:t>           </a:t>
            </a:r>
            <a:r>
              <a:rPr lang="zh-TW" altLang="zh-TW" dirty="0" smtClean="0"/>
              <a:t>時</a:t>
            </a:r>
            <a:r>
              <a:rPr lang="zh-TW" altLang="zh-TW" dirty="0"/>
              <a:t>趨近單位步階</a:t>
            </a:r>
            <a:r>
              <a:rPr lang="zh-TW" altLang="zh-TW" dirty="0" smtClean="0"/>
              <a:t>函數</a:t>
            </a:r>
            <a:r>
              <a:rPr lang="en-US" altLang="zh-TW" dirty="0" smtClean="0"/>
              <a:t>            </a:t>
            </a:r>
            <a:r>
              <a:rPr lang="zh-TW" altLang="zh-TW" dirty="0" smtClean="0"/>
              <a:t>。</a:t>
            </a:r>
            <a:endParaRPr lang="zh-TW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908146"/>
              </p:ext>
            </p:extLst>
          </p:nvPr>
        </p:nvGraphicFramePr>
        <p:xfrm>
          <a:off x="5400000" y="1908000"/>
          <a:ext cx="66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4" name="Equation" r:id="rId3" imgW="317160" imgH="190440" progId="Equation.DSMT4">
                  <p:embed/>
                </p:oleObj>
              </mc:Choice>
              <mc:Fallback>
                <p:oleObj name="Equation" r:id="rId3" imgW="3171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00000" y="1908000"/>
                        <a:ext cx="660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787663"/>
              </p:ext>
            </p:extLst>
          </p:nvPr>
        </p:nvGraphicFramePr>
        <p:xfrm>
          <a:off x="1043608" y="2636912"/>
          <a:ext cx="580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5" name="Equation" r:id="rId5" imgW="279360" imgH="190440" progId="Equation.DSMT4">
                  <p:embed/>
                </p:oleObj>
              </mc:Choice>
              <mc:Fallback>
                <p:oleObj name="Equation" r:id="rId5" imgW="279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3608" y="2636912"/>
                        <a:ext cx="580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577555"/>
              </p:ext>
            </p:extLst>
          </p:nvPr>
        </p:nvGraphicFramePr>
        <p:xfrm>
          <a:off x="3687485" y="3068960"/>
          <a:ext cx="1388571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6" name="Equation" r:id="rId7" imgW="685800" imgH="355320" progId="Equation.DSMT4">
                  <p:embed/>
                </p:oleObj>
              </mc:Choice>
              <mc:Fallback>
                <p:oleObj name="Equation" r:id="rId7" imgW="6858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87485" y="3068960"/>
                        <a:ext cx="1388571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770422"/>
              </p:ext>
            </p:extLst>
          </p:nvPr>
        </p:nvGraphicFramePr>
        <p:xfrm>
          <a:off x="2952000" y="3888000"/>
          <a:ext cx="66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7" name="Equation" r:id="rId9" imgW="317160" imgH="190440" progId="Equation.DSMT4">
                  <p:embed/>
                </p:oleObj>
              </mc:Choice>
              <mc:Fallback>
                <p:oleObj name="Equation" r:id="rId9" imgW="3171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2000" y="3888000"/>
                        <a:ext cx="660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814502"/>
              </p:ext>
            </p:extLst>
          </p:nvPr>
        </p:nvGraphicFramePr>
        <p:xfrm>
          <a:off x="3870000" y="3888000"/>
          <a:ext cx="844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8" name="Equation" r:id="rId11" imgW="406080" imgH="190440" progId="Equation.DSMT4">
                  <p:embed/>
                </p:oleObj>
              </mc:Choice>
              <mc:Fallback>
                <p:oleObj name="Equation" r:id="rId11" imgW="4060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70000" y="3888000"/>
                        <a:ext cx="844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259006"/>
              </p:ext>
            </p:extLst>
          </p:nvPr>
        </p:nvGraphicFramePr>
        <p:xfrm>
          <a:off x="7470000" y="3866400"/>
          <a:ext cx="9832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9" name="Equation" r:id="rId13" imgW="482400" imgH="203040" progId="Equation.DSMT4">
                  <p:embed/>
                </p:oleObj>
              </mc:Choice>
              <mc:Fallback>
                <p:oleObj name="Equation" r:id="rId13" imgW="482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70000" y="3866400"/>
                        <a:ext cx="9832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2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當</a:t>
            </a:r>
            <a:r>
              <a:rPr lang="en-US" altLang="zh-TW" dirty="0" smtClean="0"/>
              <a:t>          </a:t>
            </a:r>
            <a:r>
              <a:rPr lang="zh-TW" altLang="zh-TW" dirty="0"/>
              <a:t>時，圖</a:t>
            </a:r>
            <a:r>
              <a:rPr lang="en-US" altLang="zh-TW" dirty="0"/>
              <a:t>2.23(b) </a:t>
            </a:r>
            <a:r>
              <a:rPr lang="zh-TW" altLang="zh-TW" dirty="0"/>
              <a:t>的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稱為</a:t>
            </a:r>
            <a:r>
              <a:rPr lang="zh-TW" altLang="zh-TW" dirty="0"/>
              <a:t>單位脈衝</a:t>
            </a:r>
            <a:r>
              <a:rPr lang="zh-TW" altLang="zh-TW" dirty="0" smtClean="0"/>
              <a:t>函數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脈衝函數不是函數，因為</a:t>
            </a:r>
            <a:r>
              <a:rPr lang="zh-TW" altLang="zh-TW" dirty="0" smtClean="0"/>
              <a:t>除了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點</a:t>
            </a:r>
            <a:r>
              <a:rPr lang="zh-TW" altLang="zh-TW" dirty="0"/>
              <a:t>外</a:t>
            </a:r>
            <a:r>
              <a:rPr lang="en-US" altLang="zh-TW" dirty="0"/>
              <a:t> ( </a:t>
            </a:r>
            <a:r>
              <a:rPr lang="zh-TW" altLang="zh-TW" dirty="0"/>
              <a:t>振幅無限</a:t>
            </a:r>
            <a:r>
              <a:rPr lang="en-US" altLang="zh-TW" dirty="0"/>
              <a:t> )</a:t>
            </a:r>
            <a:r>
              <a:rPr lang="zh-TW" altLang="zh-TW" dirty="0"/>
              <a:t>，其它地方其值均為零</a:t>
            </a:r>
            <a:r>
              <a:rPr lang="zh-TW" altLang="zh-TW" dirty="0" smtClean="0"/>
              <a:t>。</a:t>
            </a:r>
            <a:r>
              <a:rPr lang="zh-TW" altLang="zh-TW" dirty="0"/>
              <a:t>單位脈衝函數下涵蓋的面積是有定義的</a:t>
            </a:r>
            <a:r>
              <a:rPr lang="en-US" altLang="zh-TW" dirty="0"/>
              <a:t> (well-defined)</a:t>
            </a:r>
            <a:r>
              <a:rPr lang="zh-TW" altLang="zh-TW" dirty="0"/>
              <a:t>，且其值等於</a:t>
            </a:r>
            <a:r>
              <a:rPr lang="en-US" altLang="zh-TW" dirty="0"/>
              <a:t>1</a:t>
            </a:r>
            <a:r>
              <a:rPr lang="zh-TW" altLang="zh-TW" dirty="0" smtClean="0"/>
              <a:t>。</a:t>
            </a:r>
            <a:r>
              <a:rPr lang="zh-TW" altLang="zh-TW" dirty="0"/>
              <a:t>定義脈衝函數</a:t>
            </a:r>
            <a:r>
              <a:rPr lang="zh-TW" altLang="zh-TW" dirty="0" smtClean="0"/>
              <a:t>為</a:t>
            </a:r>
            <a:endParaRPr lang="en-US" altLang="zh-TW" dirty="0" smtClean="0"/>
          </a:p>
          <a:p>
            <a:endParaRPr lang="en-US" altLang="zh-TW" dirty="0"/>
          </a:p>
          <a:p>
            <a:pPr>
              <a:lnSpc>
                <a:spcPts val="5000"/>
              </a:lnSpc>
            </a:pPr>
            <a:endParaRPr lang="en-US" altLang="zh-TW" dirty="0" smtClean="0"/>
          </a:p>
          <a:p>
            <a:r>
              <a:rPr lang="zh-TW" altLang="zh-TW" dirty="0"/>
              <a:t>脈衝函數示於圖</a:t>
            </a:r>
            <a:r>
              <a:rPr lang="en-US" altLang="zh-TW" dirty="0"/>
              <a:t>2.23(c) </a:t>
            </a:r>
            <a:r>
              <a:rPr lang="zh-TW" altLang="zh-TW" dirty="0"/>
              <a:t>之垂直箭頭，箭頭旁之數字代表脈衝函數之面積</a:t>
            </a:r>
            <a:r>
              <a:rPr lang="en-US" altLang="zh-TW" dirty="0"/>
              <a:t> ( </a:t>
            </a:r>
            <a:r>
              <a:rPr lang="zh-TW" altLang="zh-TW" dirty="0"/>
              <a:t>又稱為加權</a:t>
            </a:r>
            <a:r>
              <a:rPr lang="en-US" altLang="zh-TW" dirty="0"/>
              <a:t> )</a:t>
            </a:r>
            <a:r>
              <a:rPr lang="zh-TW" altLang="zh-TW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858460"/>
              </p:ext>
            </p:extLst>
          </p:nvPr>
        </p:nvGraphicFramePr>
        <p:xfrm>
          <a:off x="1043608" y="1124744"/>
          <a:ext cx="844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6" name="Equation" r:id="rId3" imgW="406080" imgH="190440" progId="Equation.DSMT4">
                  <p:embed/>
                </p:oleObj>
              </mc:Choice>
              <mc:Fallback>
                <p:oleObj name="Equation" r:id="rId3" imgW="4060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1124744"/>
                        <a:ext cx="844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577540"/>
              </p:ext>
            </p:extLst>
          </p:nvPr>
        </p:nvGraphicFramePr>
        <p:xfrm>
          <a:off x="4010408" y="1125885"/>
          <a:ext cx="6336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7" name="Equation" r:id="rId5" imgW="304560" imgH="190440" progId="Equation.DSMT4">
                  <p:embed/>
                </p:oleObj>
              </mc:Choice>
              <mc:Fallback>
                <p:oleObj name="Equation" r:id="rId5" imgW="304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10408" y="1125885"/>
                        <a:ext cx="6336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727442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491181"/>
              </p:ext>
            </p:extLst>
          </p:nvPr>
        </p:nvGraphicFramePr>
        <p:xfrm>
          <a:off x="4734000" y="2088000"/>
          <a:ext cx="3465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8" name="Equation" r:id="rId8" imgW="177480" imgH="203040" progId="Equation.DSMT4">
                  <p:embed/>
                </p:oleObj>
              </mc:Choice>
              <mc:Fallback>
                <p:oleObj name="Equation" r:id="rId8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34000" y="2088000"/>
                        <a:ext cx="3465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84984"/>
            <a:ext cx="7305326" cy="969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6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12887"/>
            <a:ext cx="3802725" cy="554461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5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假設一</a:t>
            </a:r>
            <a:r>
              <a:rPr lang="zh-TW" altLang="zh-TW" dirty="0" smtClean="0"/>
              <a:t>函數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 </a:t>
            </a:r>
            <a:r>
              <a:rPr lang="zh-TW" altLang="zh-TW" dirty="0"/>
              <a:t>在</a:t>
            </a:r>
            <a:r>
              <a:rPr lang="en-US" altLang="zh-TW" dirty="0"/>
              <a:t> </a:t>
            </a:r>
            <a:r>
              <a:rPr lang="zh-TW" altLang="en-US" dirty="0" smtClean="0"/>
              <a:t>        </a:t>
            </a:r>
            <a:r>
              <a:rPr lang="zh-TW" altLang="zh-TW" dirty="0" smtClean="0"/>
              <a:t>是</a:t>
            </a:r>
            <a:r>
              <a:rPr lang="zh-TW" altLang="zh-TW" dirty="0"/>
              <a:t>連續的，</a:t>
            </a:r>
            <a:r>
              <a:rPr lang="en-US" altLang="zh-TW" dirty="0"/>
              <a:t> </a:t>
            </a:r>
            <a:r>
              <a:rPr lang="zh-TW" altLang="en-US" dirty="0" smtClean="0"/>
              <a:t>           </a:t>
            </a:r>
            <a:r>
              <a:rPr lang="zh-TW" altLang="zh-TW" dirty="0" smtClean="0"/>
              <a:t>以</a:t>
            </a:r>
            <a:r>
              <a:rPr lang="zh-TW" altLang="zh-TW" dirty="0"/>
              <a:t>積分定義為</a:t>
            </a:r>
          </a:p>
          <a:p>
            <a:pPr>
              <a:lnSpc>
                <a:spcPts val="5500"/>
              </a:lnSpc>
            </a:pPr>
            <a:endParaRPr lang="en-US" altLang="zh-TW" dirty="0" smtClean="0"/>
          </a:p>
          <a:p>
            <a:r>
              <a:rPr lang="zh-TW" altLang="zh-TW" dirty="0"/>
              <a:t>此脈衝函數係以特性而非以值來定義。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en-US" dirty="0" smtClean="0"/>
              <a:t>        </a:t>
            </a:r>
            <a:r>
              <a:rPr lang="en-US" altLang="zh-TW" dirty="0" smtClean="0"/>
              <a:t>與 </a:t>
            </a:r>
            <a:r>
              <a:rPr lang="zh-TW" altLang="en-US" dirty="0" smtClean="0"/>
              <a:t>             </a:t>
            </a:r>
            <a:r>
              <a:rPr lang="en-US" altLang="zh-TW" dirty="0" err="1" smtClean="0"/>
              <a:t>之乘積為一脈衝</a:t>
            </a:r>
            <a:r>
              <a:rPr lang="en-US" altLang="zh-TW" dirty="0" err="1"/>
              <a:t>，</a:t>
            </a:r>
            <a:r>
              <a:rPr lang="en-US" altLang="zh-TW" dirty="0" err="1" smtClean="0"/>
              <a:t>其加權值為</a:t>
            </a:r>
            <a:r>
              <a:rPr lang="zh-TW" altLang="en-US" dirty="0" smtClean="0"/>
              <a:t>        </a:t>
            </a:r>
            <a:r>
              <a:rPr lang="en-US" altLang="zh-TW" dirty="0" err="1" smtClean="0"/>
              <a:t>在脈衝發生時間</a:t>
            </a:r>
            <a:r>
              <a:rPr lang="en-US" altLang="zh-TW" dirty="0" smtClean="0"/>
              <a:t> </a:t>
            </a:r>
            <a:r>
              <a:rPr lang="zh-TW" altLang="en-US" dirty="0" smtClean="0"/>
              <a:t>    </a:t>
            </a:r>
            <a:r>
              <a:rPr lang="en-US" altLang="zh-TW" dirty="0" err="1" smtClean="0"/>
              <a:t>時之函數值</a:t>
            </a:r>
            <a:r>
              <a:rPr lang="en-US" altLang="zh-TW" dirty="0" smtClean="0"/>
              <a:t>。</a:t>
            </a:r>
            <a:r>
              <a:rPr lang="zh-TW" altLang="zh-TW" dirty="0"/>
              <a:t>常稱為脈衝函數的移位特性</a:t>
            </a:r>
            <a:r>
              <a:rPr lang="en-US" altLang="zh-TW" dirty="0"/>
              <a:t> (shifting property)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514863"/>
              </p:ext>
            </p:extLst>
          </p:nvPr>
        </p:nvGraphicFramePr>
        <p:xfrm>
          <a:off x="2339752" y="1116000"/>
          <a:ext cx="66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4" name="Equation" r:id="rId3" imgW="317160" imgH="190440" progId="Equation.DSMT4">
                  <p:embed/>
                </p:oleObj>
              </mc:Choice>
              <mc:Fallback>
                <p:oleObj name="Equation" r:id="rId3" imgW="3171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752" y="1116000"/>
                        <a:ext cx="660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16330"/>
              </p:ext>
            </p:extLst>
          </p:nvPr>
        </p:nvGraphicFramePr>
        <p:xfrm>
          <a:off x="3312000" y="1116000"/>
          <a:ext cx="693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5" name="Equation" r:id="rId5" imgW="355320" imgH="203040" progId="Equation.DSMT4">
                  <p:embed/>
                </p:oleObj>
              </mc:Choice>
              <mc:Fallback>
                <p:oleObj name="Equation" r:id="rId5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2000" y="1116000"/>
                        <a:ext cx="693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362983"/>
              </p:ext>
            </p:extLst>
          </p:nvPr>
        </p:nvGraphicFramePr>
        <p:xfrm>
          <a:off x="5454208" y="1124744"/>
          <a:ext cx="99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6" name="Equation" r:id="rId7" imgW="507960" imgH="203040" progId="Equation.DSMT4">
                  <p:embed/>
                </p:oleObj>
              </mc:Choice>
              <mc:Fallback>
                <p:oleObj name="Equation" r:id="rId7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54208" y="1124744"/>
                        <a:ext cx="990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70" y="1556792"/>
            <a:ext cx="7372327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36000"/>
            <a:ext cx="8140387" cy="4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37106"/>
              </p:ext>
            </p:extLst>
          </p:nvPr>
        </p:nvGraphicFramePr>
        <p:xfrm>
          <a:off x="792000" y="3249024"/>
          <a:ext cx="6336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7" name="Equation" r:id="rId11" imgW="304560" imgH="190440" progId="Equation.DSMT4">
                  <p:embed/>
                </p:oleObj>
              </mc:Choice>
              <mc:Fallback>
                <p:oleObj name="Equation" r:id="rId11" imgW="304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2000" y="3249024"/>
                        <a:ext cx="6336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263718"/>
              </p:ext>
            </p:extLst>
          </p:nvPr>
        </p:nvGraphicFramePr>
        <p:xfrm>
          <a:off x="1691680" y="3254400"/>
          <a:ext cx="106087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8" name="Equation" r:id="rId13" imgW="520560" imgH="203040" progId="Equation.DSMT4">
                  <p:embed/>
                </p:oleObj>
              </mc:Choice>
              <mc:Fallback>
                <p:oleObj name="Equation" r:id="rId13" imgW="520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91680" y="3254400"/>
                        <a:ext cx="106087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182097"/>
              </p:ext>
            </p:extLst>
          </p:nvPr>
        </p:nvGraphicFramePr>
        <p:xfrm>
          <a:off x="6732240" y="3249024"/>
          <a:ext cx="66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9" name="Equation" r:id="rId15" imgW="317160" imgH="190440" progId="Equation.DSMT4">
                  <p:embed/>
                </p:oleObj>
              </mc:Choice>
              <mc:Fallback>
                <p:oleObj name="Equation" r:id="rId15" imgW="3171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32240" y="3249024"/>
                        <a:ext cx="660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670816"/>
              </p:ext>
            </p:extLst>
          </p:nvPr>
        </p:nvGraphicFramePr>
        <p:xfrm>
          <a:off x="1746000" y="3609064"/>
          <a:ext cx="3465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0" name="Equation" r:id="rId17" imgW="177480" imgH="203040" progId="Equation.DSMT4">
                  <p:embed/>
                </p:oleObj>
              </mc:Choice>
              <mc:Fallback>
                <p:oleObj name="Equation" r:id="rId17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46000" y="3609064"/>
                        <a:ext cx="3465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06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1387476"/>
            <a:ext cx="5567343" cy="44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5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357" y="908720"/>
            <a:ext cx="6185003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0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2.4  </a:t>
            </a:r>
            <a:r>
              <a:rPr lang="zh-TW" altLang="zh-TW" dirty="0">
                <a:effectLst/>
              </a:rPr>
              <a:t>奇異函數</a:t>
            </a:r>
            <a:endParaRPr lang="zh-TW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79" y="1484784"/>
            <a:ext cx="693352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59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/>
              <a:t>信號的例子如圖</a:t>
            </a:r>
            <a:r>
              <a:rPr lang="en-US" altLang="zh-TW" dirty="0"/>
              <a:t>2.26</a:t>
            </a:r>
            <a:r>
              <a:rPr lang="zh-TW" altLang="zh-TW" dirty="0"/>
              <a:t>。在</a:t>
            </a:r>
            <a:r>
              <a:rPr lang="en-US" altLang="zh-TW" dirty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，</a:t>
            </a:r>
            <a:r>
              <a:rPr lang="zh-TW" altLang="zh-TW" dirty="0"/>
              <a:t>信號</a:t>
            </a:r>
            <a:r>
              <a:rPr lang="zh-TW" altLang="zh-TW" dirty="0" smtClean="0"/>
              <a:t>方程式</a:t>
            </a:r>
            <a:r>
              <a:rPr lang="zh-TW" altLang="en-US" dirty="0" smtClean="0"/>
              <a:t>         </a:t>
            </a:r>
            <a:r>
              <a:rPr lang="zh-TW" altLang="zh-TW" dirty="0" smtClean="0"/>
              <a:t>為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為寫出</a:t>
            </a:r>
            <a:r>
              <a:rPr lang="en-US" altLang="zh-TW" dirty="0"/>
              <a:t> </a:t>
            </a:r>
            <a:r>
              <a:rPr lang="zh-TW" altLang="en-US" dirty="0" smtClean="0"/>
              <a:t>        </a:t>
            </a:r>
            <a:r>
              <a:rPr lang="zh-TW" altLang="zh-TW" dirty="0" smtClean="0"/>
              <a:t>的</a:t>
            </a:r>
            <a:r>
              <a:rPr lang="zh-TW" altLang="zh-TW" dirty="0"/>
              <a:t>方程式，首先我們減去</a:t>
            </a:r>
            <a:r>
              <a:rPr lang="zh-TW" altLang="zh-TW" dirty="0" smtClean="0"/>
              <a:t>斜率</a:t>
            </a:r>
            <a:r>
              <a:rPr lang="zh-TW" altLang="en-US" dirty="0" smtClean="0"/>
              <a:t>    </a:t>
            </a:r>
            <a:r>
              <a:rPr lang="zh-TW" altLang="zh-TW" dirty="0" smtClean="0"/>
              <a:t>，</a:t>
            </a:r>
            <a:r>
              <a:rPr lang="zh-TW" altLang="zh-TW" dirty="0"/>
              <a:t>使得直線方程式的斜率變成零：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2.5</a:t>
            </a:r>
            <a:r>
              <a:rPr lang="zh-TW" altLang="en-US" dirty="0" smtClean="0"/>
              <a:t>  </a:t>
            </a:r>
            <a:r>
              <a:rPr lang="zh-TW" altLang="zh-TW" dirty="0" smtClean="0">
                <a:effectLst/>
              </a:rPr>
              <a:t>信號</a:t>
            </a:r>
            <a:r>
              <a:rPr lang="zh-TW" altLang="zh-TW" dirty="0">
                <a:effectLst/>
              </a:rPr>
              <a:t>的數學函數</a:t>
            </a:r>
            <a:endParaRPr lang="zh-TW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67284"/>
            <a:ext cx="3775220" cy="175766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248200"/>
              </p:ext>
            </p:extLst>
          </p:nvPr>
        </p:nvGraphicFramePr>
        <p:xfrm>
          <a:off x="4089812" y="3186000"/>
          <a:ext cx="64687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5" name="Equation" r:id="rId4" imgW="317160" imgH="203040" progId="Equation.DSMT4">
                  <p:embed/>
                </p:oleObj>
              </mc:Choice>
              <mc:Fallback>
                <p:oleObj name="Equation" r:id="rId4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89812" y="3186000"/>
                        <a:ext cx="64687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773336"/>
              </p:ext>
            </p:extLst>
          </p:nvPr>
        </p:nvGraphicFramePr>
        <p:xfrm>
          <a:off x="6543288" y="3186000"/>
          <a:ext cx="6210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6" name="Equation" r:id="rId6" imgW="304560" imgH="203040" progId="Equation.DSMT4">
                  <p:embed/>
                </p:oleObj>
              </mc:Choice>
              <mc:Fallback>
                <p:oleObj name="Equation" r:id="rId6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43288" y="3186000"/>
                        <a:ext cx="6210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66" y="3609072"/>
            <a:ext cx="7694790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883556"/>
              </p:ext>
            </p:extLst>
          </p:nvPr>
        </p:nvGraphicFramePr>
        <p:xfrm>
          <a:off x="1691680" y="4149128"/>
          <a:ext cx="756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7" name="Equation" r:id="rId9" imgW="355320" imgH="203040" progId="Equation.DSMT4">
                  <p:embed/>
                </p:oleObj>
              </mc:Choice>
              <mc:Fallback>
                <p:oleObj name="Equation" r:id="rId9" imgW="355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91680" y="4149128"/>
                        <a:ext cx="756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582546"/>
              </p:ext>
            </p:extLst>
          </p:nvPr>
        </p:nvGraphicFramePr>
        <p:xfrm>
          <a:off x="6372200" y="4149080"/>
          <a:ext cx="371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8" name="Equation" r:id="rId11" imgW="190440" imgH="203040" progId="Equation.DSMT4">
                  <p:embed/>
                </p:oleObj>
              </mc:Choice>
              <mc:Fallback>
                <p:oleObj name="Equation" r:id="rId11" imgW="19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72200" y="4149080"/>
                        <a:ext cx="371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21" y="4995224"/>
            <a:ext cx="8014527" cy="4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我們加上一項使得直線方程式的斜率變成</a:t>
            </a:r>
            <a:r>
              <a:rPr lang="en-US" altLang="zh-TW" dirty="0"/>
              <a:t> </a:t>
            </a:r>
            <a:endParaRPr lang="zh-TW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信號的數學函數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879057"/>
              </p:ext>
            </p:extLst>
          </p:nvPr>
        </p:nvGraphicFramePr>
        <p:xfrm>
          <a:off x="6300192" y="1124744"/>
          <a:ext cx="371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7" name="Equation" r:id="rId3" imgW="190440" imgH="203040" progId="Equation.DSMT4">
                  <p:embed/>
                </p:oleObj>
              </mc:Choice>
              <mc:Fallback>
                <p:oleObj name="Equation" r:id="rId3" imgW="19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0192" y="1124744"/>
                        <a:ext cx="371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85" y="1628800"/>
            <a:ext cx="7563515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4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信號的數學函數</a:t>
            </a:r>
            <a:endParaRPr lang="zh-TW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19660"/>
            <a:ext cx="7200800" cy="4252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13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圖</a:t>
            </a:r>
            <a:r>
              <a:rPr lang="en-US" altLang="zh-TW" dirty="0"/>
              <a:t>2.1</a:t>
            </a:r>
            <a:r>
              <a:rPr lang="zh-TW" altLang="zh-TW" dirty="0" smtClean="0"/>
              <a:t>顯示</a:t>
            </a:r>
            <a:r>
              <a:rPr lang="zh-TW" altLang="zh-TW" dirty="0"/>
              <a:t>反時信號</a:t>
            </a:r>
            <a:r>
              <a:rPr lang="en-US" altLang="zh-TW" dirty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為</a:t>
            </a:r>
            <a:r>
              <a:rPr lang="zh-TW" altLang="zh-TW" dirty="0"/>
              <a:t>原始信號</a:t>
            </a:r>
            <a:r>
              <a:rPr lang="en-US" altLang="zh-TW" dirty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之</a:t>
            </a:r>
            <a:r>
              <a:rPr lang="zh-TW" altLang="zh-TW" dirty="0"/>
              <a:t>鏡射影像</a:t>
            </a:r>
            <a:r>
              <a:rPr lang="en-US" altLang="zh-TW" dirty="0"/>
              <a:t> (mirror image)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301907"/>
              </p:ext>
            </p:extLst>
          </p:nvPr>
        </p:nvGraphicFramePr>
        <p:xfrm>
          <a:off x="3347864" y="1116000"/>
          <a:ext cx="6336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3" imgW="304560" imgH="190440" progId="Equation.DSMT4">
                  <p:embed/>
                </p:oleObj>
              </mc:Choice>
              <mc:Fallback>
                <p:oleObj name="Equation" r:id="rId3" imgW="304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7864" y="1116000"/>
                        <a:ext cx="6336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935923"/>
              </p:ext>
            </p:extLst>
          </p:nvPr>
        </p:nvGraphicFramePr>
        <p:xfrm>
          <a:off x="5479200" y="1116000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Equation" r:id="rId5" imgW="291960" imgH="190440" progId="Equation.DSMT4">
                  <p:embed/>
                </p:oleObj>
              </mc:Choice>
              <mc:Fallback>
                <p:oleObj name="Equation" r:id="rId5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79200" y="1116000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25" y="2130177"/>
            <a:ext cx="6053550" cy="29523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8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信號的數學函數</a:t>
            </a:r>
            <a:endParaRPr lang="zh-TW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682545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69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信號的數學函數</a:t>
            </a:r>
            <a:endParaRPr lang="zh-TW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32" y="1268760"/>
            <a:ext cx="773111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24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2.5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信號的數學函數</a:t>
            </a:r>
            <a:endParaRPr lang="zh-TW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5" y="1587501"/>
            <a:ext cx="7656997" cy="407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0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lnSpc>
                <a:spcPts val="5000"/>
              </a:lnSpc>
            </a:pPr>
            <a:endParaRPr lang="en-US" altLang="zh-TW" dirty="0"/>
          </a:p>
          <a:p>
            <a:r>
              <a:rPr lang="zh-TW" altLang="zh-TW" dirty="0" smtClean="0"/>
              <a:t>一般性</a:t>
            </a:r>
            <a:r>
              <a:rPr lang="zh-TW" altLang="zh-TW" dirty="0"/>
              <a:t>系統的常用表示法為方塊圖</a:t>
            </a:r>
            <a:r>
              <a:rPr lang="en-US" altLang="zh-TW" dirty="0"/>
              <a:t> (block diagram)</a:t>
            </a:r>
            <a:r>
              <a:rPr lang="zh-TW" altLang="zh-TW" dirty="0"/>
              <a:t>，如圖</a:t>
            </a:r>
            <a:r>
              <a:rPr lang="en-US" altLang="zh-TW" dirty="0"/>
              <a:t>2.32</a:t>
            </a:r>
            <a:r>
              <a:rPr lang="zh-TW" altLang="zh-TW" dirty="0"/>
              <a:t>。輸入信號為</a:t>
            </a:r>
            <a:r>
              <a:rPr lang="en-US" altLang="zh-TW" dirty="0"/>
              <a:t> </a:t>
            </a:r>
            <a:r>
              <a:rPr lang="zh-TW" altLang="en-US" dirty="0" smtClean="0"/>
              <a:t>     </a:t>
            </a:r>
            <a:r>
              <a:rPr lang="zh-TW" altLang="zh-TW" dirty="0" smtClean="0"/>
              <a:t>，</a:t>
            </a:r>
            <a:r>
              <a:rPr lang="zh-TW" altLang="zh-TW" dirty="0"/>
              <a:t>輸出信號為</a:t>
            </a:r>
            <a:r>
              <a:rPr lang="en-US" altLang="zh-TW" dirty="0"/>
              <a:t> </a:t>
            </a:r>
            <a:r>
              <a:rPr lang="zh-TW" altLang="en-US" dirty="0" smtClean="0"/>
              <a:t>     </a:t>
            </a:r>
            <a:r>
              <a:rPr lang="zh-TW" altLang="zh-TW" dirty="0" smtClean="0"/>
              <a:t>。</a:t>
            </a:r>
            <a:r>
              <a:rPr lang="zh-TW" altLang="zh-TW" dirty="0"/>
              <a:t>此系統以方程式表示如下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2.6  </a:t>
            </a:r>
            <a:r>
              <a:rPr lang="zh-TW" altLang="zh-TW" dirty="0" smtClean="0">
                <a:effectLst/>
              </a:rPr>
              <a:t>連續</a:t>
            </a:r>
            <a:r>
              <a:rPr lang="zh-TW" altLang="zh-TW" dirty="0">
                <a:effectLst/>
              </a:rPr>
              <a:t>時間系統</a:t>
            </a:r>
            <a:endParaRPr lang="zh-TW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21695"/>
            <a:ext cx="5760640" cy="89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797676"/>
              </p:ext>
            </p:extLst>
          </p:nvPr>
        </p:nvGraphicFramePr>
        <p:xfrm>
          <a:off x="3179904" y="2600952"/>
          <a:ext cx="528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1" name="Equation" r:id="rId4" imgW="253800" imgH="190440" progId="Equation.DSMT4">
                  <p:embed/>
                </p:oleObj>
              </mc:Choice>
              <mc:Fallback>
                <p:oleObj name="Equation" r:id="rId4" imgW="253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9904" y="2600952"/>
                        <a:ext cx="528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345322"/>
              </p:ext>
            </p:extLst>
          </p:nvPr>
        </p:nvGraphicFramePr>
        <p:xfrm>
          <a:off x="5436096" y="2601200"/>
          <a:ext cx="554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2" name="Equation" r:id="rId6" imgW="266400" imgH="190440" progId="Equation.DSMT4">
                  <p:embed/>
                </p:oleObj>
              </mc:Choice>
              <mc:Fallback>
                <p:oleObj name="Equation" r:id="rId6" imgW="2664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36096" y="2601200"/>
                        <a:ext cx="554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06" y="3356992"/>
            <a:ext cx="7464734" cy="4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6" y="3903687"/>
            <a:ext cx="5380494" cy="266429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7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交連系統</a:t>
            </a:r>
          </a:p>
          <a:p>
            <a:r>
              <a:rPr lang="zh-TW" altLang="zh-TW" dirty="0"/>
              <a:t>系統的交</a:t>
            </a:r>
            <a:r>
              <a:rPr lang="zh-TW" altLang="zh-TW" dirty="0" smtClean="0"/>
              <a:t>連</a:t>
            </a:r>
            <a:r>
              <a:rPr lang="zh-TW" altLang="zh-TW" dirty="0"/>
              <a:t>。</a:t>
            </a:r>
            <a:r>
              <a:rPr lang="zh-TW" altLang="zh-TW" dirty="0" smtClean="0"/>
              <a:t>首先</a:t>
            </a:r>
            <a:r>
              <a:rPr lang="zh-TW" altLang="zh-TW" dirty="0"/>
              <a:t>定義三個方塊圖元件</a:t>
            </a:r>
            <a:r>
              <a:rPr lang="en-US" altLang="zh-TW" dirty="0"/>
              <a:t> (block-diagram elements)</a:t>
            </a:r>
            <a:r>
              <a:rPr lang="zh-TW" altLang="zh-TW" dirty="0"/>
              <a:t>。第一個為系統元件，為方塊形，如圖</a:t>
            </a:r>
            <a:r>
              <a:rPr lang="en-US" altLang="zh-TW" dirty="0"/>
              <a:t>2.34(a)</a:t>
            </a:r>
            <a:r>
              <a:rPr lang="zh-TW" altLang="zh-TW" dirty="0"/>
              <a:t>。第二個為加總接點</a:t>
            </a:r>
            <a:r>
              <a:rPr lang="en-US" altLang="zh-TW" dirty="0"/>
              <a:t> (summing junction)</a:t>
            </a:r>
            <a:r>
              <a:rPr lang="zh-TW" altLang="zh-TW" dirty="0"/>
              <a:t>，為圓形，如圖</a:t>
            </a:r>
            <a:r>
              <a:rPr lang="en-US" altLang="zh-TW" dirty="0"/>
              <a:t>2.34(b)</a:t>
            </a:r>
            <a:r>
              <a:rPr lang="zh-TW" altLang="zh-TW" dirty="0"/>
              <a:t>。接點的輸出為輸入信號的和。第三個為乘積接點</a:t>
            </a:r>
            <a:r>
              <a:rPr lang="en-US" altLang="zh-TW" dirty="0"/>
              <a:t> (production junction)</a:t>
            </a:r>
            <a:r>
              <a:rPr lang="zh-TW" altLang="zh-TW" dirty="0"/>
              <a:t>，為圓形，如圖</a:t>
            </a:r>
            <a:r>
              <a:rPr lang="en-US" altLang="zh-TW" dirty="0"/>
              <a:t>2.34(c)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2.6  </a:t>
            </a:r>
            <a:r>
              <a:rPr lang="zh-TW" altLang="zh-TW" dirty="0">
                <a:effectLst/>
              </a:rPr>
              <a:t>連續時間系統</a:t>
            </a:r>
            <a:endParaRPr lang="zh-TW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48" y="3385096"/>
            <a:ext cx="6381328" cy="314024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4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接下來，我們定義系統的兩種基本連接。第一種是</a:t>
            </a:r>
            <a:r>
              <a:rPr lang="zh-TW" altLang="zh-TW" dirty="0" smtClean="0"/>
              <a:t>並聯</a:t>
            </a:r>
            <a:r>
              <a:rPr lang="zh-TW" altLang="zh-TW" dirty="0"/>
              <a:t>，如圖</a:t>
            </a:r>
            <a:r>
              <a:rPr lang="en-US" altLang="zh-TW" dirty="0"/>
              <a:t>2.35(a)</a:t>
            </a:r>
            <a:r>
              <a:rPr lang="zh-TW" altLang="zh-TW" dirty="0" smtClean="0"/>
              <a:t>。</a:t>
            </a:r>
            <a:r>
              <a:rPr lang="zh-TW" altLang="zh-TW" dirty="0"/>
              <a:t>整體</a:t>
            </a:r>
            <a:r>
              <a:rPr lang="zh-TW" altLang="zh-TW" dirty="0" smtClean="0"/>
              <a:t>系統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en-US" altLang="zh-TW" dirty="0"/>
          </a:p>
          <a:p>
            <a:r>
              <a:rPr lang="zh-TW" altLang="zh-TW" dirty="0"/>
              <a:t>整體系統因此表示</a:t>
            </a:r>
            <a:r>
              <a:rPr lang="zh-TW" altLang="zh-TW" dirty="0" smtClean="0"/>
              <a:t>為</a:t>
            </a:r>
            <a:r>
              <a:rPr lang="en-US" altLang="zh-TW" dirty="0" smtClean="0"/>
              <a:t>                    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第二種基本連接為串聯</a:t>
            </a:r>
            <a:r>
              <a:rPr lang="en-US" altLang="zh-TW" dirty="0"/>
              <a:t> (series or cascade connection)</a:t>
            </a:r>
            <a:r>
              <a:rPr lang="zh-TW" altLang="zh-TW" dirty="0"/>
              <a:t>，如圖</a:t>
            </a:r>
            <a:r>
              <a:rPr lang="en-US" altLang="zh-TW" dirty="0"/>
              <a:t>2.35(b)</a:t>
            </a:r>
            <a:r>
              <a:rPr lang="zh-TW" altLang="zh-TW" dirty="0"/>
              <a:t>。系統</a:t>
            </a:r>
            <a:r>
              <a:rPr lang="en-US" altLang="zh-TW" dirty="0"/>
              <a:t>1</a:t>
            </a:r>
            <a:r>
              <a:rPr lang="zh-TW" altLang="zh-TW" dirty="0"/>
              <a:t>的輸出為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  </a:t>
            </a:r>
            <a:r>
              <a:rPr lang="zh-TW" altLang="zh-TW" dirty="0" smtClean="0"/>
              <a:t>，</a:t>
            </a:r>
            <a:r>
              <a:rPr lang="zh-TW" altLang="zh-TW" dirty="0"/>
              <a:t>令系統</a:t>
            </a:r>
            <a:r>
              <a:rPr lang="en-US" altLang="zh-TW" dirty="0"/>
              <a:t>2</a:t>
            </a:r>
            <a:r>
              <a:rPr lang="zh-TW" altLang="zh-TW" dirty="0"/>
              <a:t>的輸出為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marL="109728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zh-TW" altLang="zh-TW" dirty="0" smtClean="0"/>
              <a:t>。</a:t>
            </a:r>
            <a:endParaRPr lang="zh-TW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2.6  </a:t>
            </a:r>
            <a:r>
              <a:rPr lang="zh-TW" altLang="zh-TW" dirty="0">
                <a:effectLst/>
              </a:rPr>
              <a:t>連續時間系統</a:t>
            </a:r>
            <a:endParaRPr lang="zh-TW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98880"/>
            <a:ext cx="8664300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412891"/>
              </p:ext>
            </p:extLst>
          </p:nvPr>
        </p:nvGraphicFramePr>
        <p:xfrm>
          <a:off x="3491880" y="2456936"/>
          <a:ext cx="1610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9" name="Equation" r:id="rId4" imgW="774360" imgH="190440" progId="Equation.DSMT4">
                  <p:embed/>
                </p:oleObj>
              </mc:Choice>
              <mc:Fallback>
                <p:oleObj name="Equation" r:id="rId4" imgW="774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1880" y="2456936"/>
                        <a:ext cx="1610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76974"/>
              </p:ext>
            </p:extLst>
          </p:nvPr>
        </p:nvGraphicFramePr>
        <p:xfrm>
          <a:off x="3978000" y="3229200"/>
          <a:ext cx="168187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Equation" r:id="rId6" imgW="825480" imgH="203040" progId="Equation.DSMT4">
                  <p:embed/>
                </p:oleObj>
              </mc:Choice>
              <mc:Fallback>
                <p:oleObj name="Equation" r:id="rId6" imgW="825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78000" y="3229200"/>
                        <a:ext cx="168187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50034"/>
              </p:ext>
            </p:extLst>
          </p:nvPr>
        </p:nvGraphicFramePr>
        <p:xfrm>
          <a:off x="730898" y="3618000"/>
          <a:ext cx="6727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1"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0898" y="3618000"/>
                        <a:ext cx="6727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1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2.6  </a:t>
            </a:r>
            <a:r>
              <a:rPr lang="zh-TW" altLang="zh-TW" dirty="0">
                <a:effectLst/>
              </a:rPr>
              <a:t>連續時間系統</a:t>
            </a:r>
            <a:endParaRPr lang="zh-TW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81" y="1340768"/>
            <a:ext cx="4221837" cy="429193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57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2.6  </a:t>
            </a:r>
            <a:r>
              <a:rPr lang="zh-TW" altLang="zh-TW" dirty="0">
                <a:effectLst/>
              </a:rPr>
              <a:t>連續時間系統</a:t>
            </a:r>
            <a:endParaRPr lang="zh-TW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412776"/>
            <a:ext cx="6145205" cy="4855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30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回授系統</a:t>
            </a:r>
          </a:p>
          <a:p>
            <a:r>
              <a:rPr lang="zh-TW" altLang="zh-TW" dirty="0"/>
              <a:t>回授控制</a:t>
            </a:r>
            <a:r>
              <a:rPr lang="zh-TW" altLang="zh-TW" dirty="0" smtClean="0"/>
              <a:t>系統</a:t>
            </a:r>
            <a:r>
              <a:rPr lang="zh-TW" altLang="zh-TW" dirty="0"/>
              <a:t>，它廣泛應用於自動控制中。所謂</a:t>
            </a:r>
            <a:r>
              <a:rPr lang="zh-TW" altLang="zh-TW" dirty="0" smtClean="0"/>
              <a:t>自動控制</a:t>
            </a:r>
            <a:r>
              <a:rPr lang="zh-TW" altLang="zh-TW" dirty="0"/>
              <a:t>亦即控制過程中不需人為介入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自動控制系統的基本架構如圖</a:t>
            </a:r>
            <a:r>
              <a:rPr lang="en-US" altLang="zh-TW" dirty="0"/>
              <a:t>2.38</a:t>
            </a:r>
            <a:r>
              <a:rPr lang="zh-TW" altLang="zh-TW" dirty="0" smtClean="0"/>
              <a:t>。</a:t>
            </a:r>
            <a:r>
              <a:rPr lang="zh-TW" altLang="zh-TW" dirty="0"/>
              <a:t>系統方程式寫為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/>
              <a:t>因此，輸出信號可表為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2.6  </a:t>
            </a:r>
            <a:r>
              <a:rPr lang="zh-TW" altLang="zh-TW" dirty="0">
                <a:effectLst/>
              </a:rPr>
              <a:t>連續時間系統</a:t>
            </a:r>
            <a:endParaRPr lang="zh-TW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9032"/>
            <a:ext cx="7651899" cy="10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31128"/>
            <a:ext cx="8423965" cy="45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27" y="4614564"/>
            <a:ext cx="5620727" cy="1910779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2.6  </a:t>
            </a:r>
            <a:r>
              <a:rPr lang="zh-TW" altLang="zh-TW" dirty="0">
                <a:effectLst/>
              </a:rPr>
              <a:t>連續時間系統</a:t>
            </a:r>
            <a:endParaRPr lang="zh-TW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08720"/>
            <a:ext cx="6009992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10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7399431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40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zh-TW" dirty="0" smtClean="0"/>
              <a:t>記憶</a:t>
            </a:r>
            <a:r>
              <a:rPr lang="zh-TW" altLang="zh-TW" dirty="0"/>
              <a:t>性系統也稱為動態系統</a:t>
            </a:r>
            <a:r>
              <a:rPr lang="en-US" altLang="zh-TW" dirty="0"/>
              <a:t> (dynamic system)</a:t>
            </a:r>
            <a:r>
              <a:rPr lang="zh-TW" altLang="zh-TW" dirty="0" smtClean="0"/>
              <a:t>。</a:t>
            </a:r>
            <a:r>
              <a:rPr lang="zh-TW" altLang="zh-TW" dirty="0"/>
              <a:t>積分</a:t>
            </a:r>
            <a:r>
              <a:rPr lang="zh-TW" altLang="zh-TW" dirty="0" smtClean="0"/>
              <a:t>放大器</a:t>
            </a:r>
            <a:endParaRPr lang="en-US" altLang="zh-TW" dirty="0" smtClean="0"/>
          </a:p>
          <a:p>
            <a:pPr>
              <a:lnSpc>
                <a:spcPts val="5000"/>
              </a:lnSpc>
            </a:pPr>
            <a:endParaRPr lang="en-US" altLang="zh-TW" dirty="0"/>
          </a:p>
          <a:p>
            <a:r>
              <a:rPr lang="zh-TW" altLang="zh-TW" dirty="0"/>
              <a:t>非記憶性系統也稱為靜態</a:t>
            </a:r>
            <a:r>
              <a:rPr lang="zh-TW" altLang="zh-TW" dirty="0" smtClean="0"/>
              <a:t>系統</a:t>
            </a:r>
            <a:r>
              <a:rPr lang="zh-TW" altLang="zh-TW" dirty="0"/>
              <a:t>。非記憶性系統之一例為前述之理想放大器。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2.7</a:t>
            </a:r>
            <a:r>
              <a:rPr lang="zh-TW" altLang="en-US" dirty="0" smtClean="0"/>
              <a:t>  </a:t>
            </a:r>
            <a:r>
              <a:rPr lang="zh-TW" altLang="zh-TW" dirty="0" smtClean="0">
                <a:effectLst/>
              </a:rPr>
              <a:t>連續</a:t>
            </a:r>
            <a:r>
              <a:rPr lang="zh-TW" altLang="zh-TW" dirty="0">
                <a:effectLst/>
              </a:rPr>
              <a:t>時間系統的特性</a:t>
            </a:r>
            <a:endParaRPr lang="zh-TW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6552728" cy="1153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0" y="2781000"/>
            <a:ext cx="7986314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400324"/>
              </p:ext>
            </p:extLst>
          </p:nvPr>
        </p:nvGraphicFramePr>
        <p:xfrm>
          <a:off x="3736880" y="4293096"/>
          <a:ext cx="15552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5" imgW="685800" imgH="190440" progId="Equation.DSMT4">
                  <p:embed/>
                </p:oleObj>
              </mc:Choice>
              <mc:Fallback>
                <p:oleObj name="Equation" r:id="rId5" imgW="685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6880" y="4293096"/>
                        <a:ext cx="15552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49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lnSpc>
                <a:spcPts val="5000"/>
              </a:lnSpc>
            </a:pPr>
            <a:endParaRPr lang="en-US" altLang="zh-TW" dirty="0"/>
          </a:p>
          <a:p>
            <a:r>
              <a:rPr lang="zh-TW" altLang="zh-TW" dirty="0" smtClean="0"/>
              <a:t>與</a:t>
            </a:r>
            <a:r>
              <a:rPr lang="zh-TW" altLang="zh-TW" dirty="0"/>
              <a:t>可逆性相關的項目為系統的反轉</a:t>
            </a:r>
            <a:r>
              <a:rPr lang="en-US" altLang="zh-TW" dirty="0"/>
              <a:t> (inverse)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連續時間系統的特性</a:t>
            </a:r>
            <a:endParaRPr lang="zh-TW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196752"/>
            <a:ext cx="6536869" cy="86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984776" cy="1185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0" y="3969104"/>
            <a:ext cx="8466002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25144"/>
            <a:ext cx="5000831" cy="1368152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695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lnSpc>
                <a:spcPts val="5000"/>
              </a:lnSpc>
            </a:pPr>
            <a:endParaRPr lang="en-US" altLang="zh-TW" dirty="0"/>
          </a:p>
          <a:p>
            <a:r>
              <a:rPr lang="zh-TW" altLang="zh-TW" dirty="0" smtClean="0"/>
              <a:t>因果</a:t>
            </a:r>
            <a:r>
              <a:rPr lang="zh-TW" altLang="zh-TW" dirty="0"/>
              <a:t>系統又稱為非預先系統</a:t>
            </a:r>
            <a:r>
              <a:rPr lang="en-US" altLang="zh-TW" dirty="0"/>
              <a:t> (</a:t>
            </a:r>
            <a:r>
              <a:rPr lang="en-US" altLang="zh-TW" dirty="0" err="1"/>
              <a:t>nonanticipatory</a:t>
            </a:r>
            <a:r>
              <a:rPr lang="en-US" altLang="zh-TW" dirty="0"/>
              <a:t> system)</a:t>
            </a:r>
            <a:r>
              <a:rPr lang="zh-TW" altLang="zh-TW" dirty="0"/>
              <a:t>。所有物理系統都具有因果性。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連續時間系統的特性</a:t>
            </a:r>
            <a:endParaRPr lang="zh-TW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53344"/>
            <a:ext cx="7008820" cy="90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5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 smtClean="0"/>
              <a:t>一</a:t>
            </a:r>
            <a:r>
              <a:rPr lang="zh-TW" altLang="zh-TW" dirty="0"/>
              <a:t>系統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為因果系統，因為現在的輸出是</a:t>
            </a:r>
            <a:r>
              <a:rPr lang="en-US" altLang="zh-TW" dirty="0"/>
              <a:t>2</a:t>
            </a:r>
            <a:r>
              <a:rPr lang="zh-TW" altLang="zh-TW" dirty="0"/>
              <a:t>秒前的輸入。此系統稱為理想時間延遲</a:t>
            </a:r>
            <a:r>
              <a:rPr lang="zh-TW" altLang="zh-TW" dirty="0" smtClean="0"/>
              <a:t>裝置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一系統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不是因果系統，</a:t>
            </a:r>
            <a:r>
              <a:rPr lang="zh-TW" altLang="zh-TW" dirty="0" smtClean="0"/>
              <a:t>因為</a:t>
            </a:r>
            <a:r>
              <a:rPr lang="zh-TW" altLang="en-US" dirty="0" smtClean="0"/>
              <a:t>         </a:t>
            </a:r>
            <a:r>
              <a:rPr lang="zh-TW" altLang="zh-TW" dirty="0" smtClean="0"/>
              <a:t>的</a:t>
            </a:r>
            <a:r>
              <a:rPr lang="zh-TW" altLang="zh-TW" dirty="0"/>
              <a:t>輸出是</a:t>
            </a:r>
            <a:r>
              <a:rPr lang="en-US" altLang="zh-TW" dirty="0"/>
              <a:t> </a:t>
            </a:r>
            <a:r>
              <a:rPr lang="zh-TW" altLang="en-US" dirty="0" smtClean="0"/>
              <a:t>        </a:t>
            </a:r>
            <a:r>
              <a:rPr lang="zh-TW" altLang="zh-TW" dirty="0" smtClean="0"/>
              <a:t>秒</a:t>
            </a:r>
            <a:r>
              <a:rPr lang="zh-TW" altLang="zh-TW" dirty="0"/>
              <a:t>的輸入。此系統稱為理想時間前置器</a:t>
            </a:r>
            <a:r>
              <a:rPr lang="en-US" altLang="zh-TW" dirty="0"/>
              <a:t> (ideal time advance)</a:t>
            </a:r>
            <a:r>
              <a:rPr lang="zh-TW" altLang="zh-TW" dirty="0"/>
              <a:t>；它不是一個可實現的</a:t>
            </a:r>
            <a:r>
              <a:rPr lang="en-US" altLang="zh-TW" dirty="0"/>
              <a:t> (physical realizable) </a:t>
            </a:r>
            <a:r>
              <a:rPr lang="zh-TW" altLang="zh-TW" dirty="0"/>
              <a:t>系統</a:t>
            </a:r>
            <a:r>
              <a:rPr lang="zh-TW" altLang="zh-TW" dirty="0" smtClean="0"/>
              <a:t>。</a:t>
            </a:r>
            <a:endParaRPr lang="zh-TW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連續時間系統的特性</a:t>
            </a:r>
            <a:endParaRPr lang="zh-TW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847998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8077365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285457"/>
              </p:ext>
            </p:extLst>
          </p:nvPr>
        </p:nvGraphicFramePr>
        <p:xfrm>
          <a:off x="3546000" y="3861048"/>
          <a:ext cx="686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2" name="Equation" r:id="rId5" imgW="330120" imgH="190440" progId="Equation.DSMT4">
                  <p:embed/>
                </p:oleObj>
              </mc:Choice>
              <mc:Fallback>
                <p:oleObj name="Equation" r:id="rId5" imgW="3301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6000" y="3861048"/>
                        <a:ext cx="686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763180"/>
              </p:ext>
            </p:extLst>
          </p:nvPr>
        </p:nvGraphicFramePr>
        <p:xfrm>
          <a:off x="5437336" y="3852000"/>
          <a:ext cx="7176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name="Equation" r:id="rId7" imgW="330120" imgH="190440" progId="Equation.DSMT4">
                  <p:embed/>
                </p:oleObj>
              </mc:Choice>
              <mc:Fallback>
                <p:oleObj name="Equation" r:id="rId7" imgW="3301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7336" y="3852000"/>
                        <a:ext cx="7176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5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zh-TW" altLang="zh-TW" b="1" dirty="0"/>
              <a:t>穩定性</a:t>
            </a:r>
            <a:r>
              <a:rPr lang="en-US" altLang="zh-TW" b="1" dirty="0"/>
              <a:t> (Stability)</a:t>
            </a:r>
            <a:endParaRPr lang="zh-TW" altLang="zh-TW" b="1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 smtClean="0"/>
              <a:t>若</a:t>
            </a:r>
            <a:r>
              <a:rPr lang="zh-TW" altLang="zh-TW" dirty="0"/>
              <a:t>存在一數</a:t>
            </a:r>
            <a:r>
              <a:rPr lang="en-US" altLang="zh-TW" i="1" dirty="0"/>
              <a:t>M</a:t>
            </a:r>
            <a:r>
              <a:rPr lang="zh-TW" altLang="zh-TW" dirty="0"/>
              <a:t>滿足下式，則信號</a:t>
            </a:r>
            <a:r>
              <a:rPr lang="en-US" altLang="zh-TW" dirty="0"/>
              <a:t> </a:t>
            </a:r>
            <a:r>
              <a:rPr lang="zh-TW" altLang="zh-TW" dirty="0"/>
              <a:t>稱為有界的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若存在一數</a:t>
            </a:r>
            <a:r>
              <a:rPr lang="en-US" altLang="zh-TW" i="1" dirty="0"/>
              <a:t>R</a:t>
            </a:r>
            <a:r>
              <a:rPr lang="zh-TW" altLang="zh-TW" dirty="0"/>
              <a:t>滿足下式，則系統稱為</a:t>
            </a:r>
            <a:r>
              <a:rPr lang="en-US" altLang="zh-TW" dirty="0"/>
              <a:t>BIBO</a:t>
            </a:r>
            <a:r>
              <a:rPr lang="zh-TW" altLang="zh-TW" dirty="0"/>
              <a:t>穩定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連續時間系統的特性</a:t>
            </a:r>
            <a:endParaRPr lang="zh-TW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84" y="1628800"/>
            <a:ext cx="721259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7" y="3212976"/>
            <a:ext cx="8317405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3" y="4221088"/>
            <a:ext cx="8495707" cy="41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6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穩定性是幾乎所有物理系統必要的基本特性。一般而言，不穩定的系統是無法控制的，因此是沒有價值的。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/>
              <a:t>輸入</a:t>
            </a:r>
            <a:r>
              <a:rPr lang="en-US" altLang="zh-TW" dirty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得到</a:t>
            </a:r>
            <a:r>
              <a:rPr lang="zh-TW" altLang="zh-TW" dirty="0"/>
              <a:t>輸出</a:t>
            </a:r>
            <a:r>
              <a:rPr lang="en-US" altLang="zh-TW" dirty="0"/>
              <a:t> </a:t>
            </a:r>
            <a:r>
              <a:rPr lang="zh-TW" altLang="en-US" dirty="0" smtClean="0"/>
              <a:t>     </a:t>
            </a:r>
            <a:r>
              <a:rPr lang="zh-TW" altLang="zh-TW" dirty="0" smtClean="0"/>
              <a:t>，</a:t>
            </a:r>
            <a:r>
              <a:rPr lang="en-US" altLang="zh-TW" dirty="0" smtClean="0"/>
              <a:t> </a:t>
            </a:r>
            <a:r>
              <a:rPr lang="zh-TW" altLang="en-US" dirty="0" smtClean="0"/>
              <a:t>                   </a:t>
            </a:r>
            <a:r>
              <a:rPr lang="zh-TW" altLang="zh-TW" dirty="0" smtClean="0"/>
              <a:t>，輸入</a:t>
            </a:r>
            <a:r>
              <a:rPr lang="zh-TW" altLang="en-US" dirty="0" smtClean="0"/>
              <a:t>           </a:t>
            </a:r>
            <a:r>
              <a:rPr lang="en-US" altLang="zh-TW" dirty="0" smtClean="0"/>
              <a:t> </a:t>
            </a:r>
            <a:r>
              <a:rPr lang="zh-TW" altLang="en-US" dirty="0" smtClean="0"/>
              <a:t> </a:t>
            </a:r>
            <a:r>
              <a:rPr lang="zh-TW" altLang="zh-TW" dirty="0" smtClean="0"/>
              <a:t>將</a:t>
            </a:r>
            <a:r>
              <a:rPr lang="zh-TW" altLang="zh-TW" dirty="0"/>
              <a:t>產生輸出</a:t>
            </a:r>
            <a:r>
              <a:rPr lang="en-US" altLang="zh-TW" dirty="0"/>
              <a:t> </a:t>
            </a:r>
            <a:r>
              <a:rPr lang="zh-TW" altLang="en-US" dirty="0" smtClean="0"/>
              <a:t>           </a:t>
            </a:r>
            <a:r>
              <a:rPr lang="zh-TW" altLang="zh-TW" dirty="0" smtClean="0"/>
              <a:t>，</a:t>
            </a:r>
            <a:r>
              <a:rPr lang="zh-TW" altLang="zh-TW" dirty="0"/>
              <a:t>即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對所有</a:t>
            </a:r>
            <a:r>
              <a:rPr lang="en-US" altLang="zh-TW" dirty="0"/>
              <a:t>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都</a:t>
            </a:r>
            <a:r>
              <a:rPr lang="zh-TW" altLang="zh-TW" dirty="0"/>
              <a:t>成立，其中</a:t>
            </a:r>
            <a:r>
              <a:rPr lang="en-US" altLang="zh-TW" dirty="0"/>
              <a:t> </a:t>
            </a:r>
            <a:r>
              <a:rPr lang="zh-TW" altLang="en-US" dirty="0" smtClean="0"/>
              <a:t>                 </a:t>
            </a:r>
            <a:r>
              <a:rPr lang="zh-TW" altLang="zh-TW" dirty="0" smtClean="0"/>
              <a:t>表示</a:t>
            </a:r>
            <a:r>
              <a:rPr lang="zh-TW" altLang="zh-TW" dirty="0"/>
              <a:t>系統的輸入及輸出的關係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因此又稱固定系統</a:t>
            </a:r>
            <a:r>
              <a:rPr lang="en-US" altLang="zh-TW" dirty="0"/>
              <a:t> (fixed system)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連續時間系統的特性</a:t>
            </a:r>
            <a:endParaRPr lang="zh-TW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944000"/>
            <a:ext cx="7185369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473671"/>
              </p:ext>
            </p:extLst>
          </p:nvPr>
        </p:nvGraphicFramePr>
        <p:xfrm>
          <a:off x="1403648" y="3285032"/>
          <a:ext cx="634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6" name="Equation" r:id="rId4" imgW="291960" imgH="190440" progId="Equation.DSMT4">
                  <p:embed/>
                </p:oleObj>
              </mc:Choice>
              <mc:Fallback>
                <p:oleObj name="Equation" r:id="rId4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3285032"/>
                        <a:ext cx="634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226329"/>
              </p:ext>
            </p:extLst>
          </p:nvPr>
        </p:nvGraphicFramePr>
        <p:xfrm>
          <a:off x="3203848" y="3284984"/>
          <a:ext cx="580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7" name="Equation" r:id="rId6" imgW="279360" imgH="190440" progId="Equation.DSMT4">
                  <p:embed/>
                </p:oleObj>
              </mc:Choice>
              <mc:Fallback>
                <p:oleObj name="Equation" r:id="rId6" imgW="2793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3848" y="3284984"/>
                        <a:ext cx="580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55401"/>
              </p:ext>
            </p:extLst>
          </p:nvPr>
        </p:nvGraphicFramePr>
        <p:xfrm>
          <a:off x="3923928" y="3268800"/>
          <a:ext cx="16560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8" name="Equation" r:id="rId8" imgW="761760" imgH="190440" progId="Equation.DSMT4">
                  <p:embed/>
                </p:oleObj>
              </mc:Choice>
              <mc:Fallback>
                <p:oleObj name="Equation" r:id="rId8" imgW="7617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23928" y="3268800"/>
                        <a:ext cx="16560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959173"/>
              </p:ext>
            </p:extLst>
          </p:nvPr>
        </p:nvGraphicFramePr>
        <p:xfrm>
          <a:off x="6400800" y="3268800"/>
          <a:ext cx="10350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9" name="Equation" r:id="rId10" imgW="507960" imgH="203040" progId="Equation.DSMT4">
                  <p:embed/>
                </p:oleObj>
              </mc:Choice>
              <mc:Fallback>
                <p:oleObj name="Equation" r:id="rId10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00800" y="3268800"/>
                        <a:ext cx="10350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850090"/>
              </p:ext>
            </p:extLst>
          </p:nvPr>
        </p:nvGraphicFramePr>
        <p:xfrm>
          <a:off x="1062000" y="3636000"/>
          <a:ext cx="1009125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0" name="Equation" r:id="rId12" imgW="495000" imgH="203040" progId="Equation.DSMT4">
                  <p:embed/>
                </p:oleObj>
              </mc:Choice>
              <mc:Fallback>
                <p:oleObj name="Equation" r:id="rId12" imgW="495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62000" y="3636000"/>
                        <a:ext cx="1009125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77072"/>
            <a:ext cx="8236765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072642"/>
              </p:ext>
            </p:extLst>
          </p:nvPr>
        </p:nvGraphicFramePr>
        <p:xfrm>
          <a:off x="1689470" y="4599176"/>
          <a:ext cx="36225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1" name="Equation" r:id="rId15" imgW="177480" imgH="203040" progId="Equation.DSMT4">
                  <p:embed/>
                </p:oleObj>
              </mc:Choice>
              <mc:Fallback>
                <p:oleObj name="Equation" r:id="rId15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89470" y="4599176"/>
                        <a:ext cx="36225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731018"/>
              </p:ext>
            </p:extLst>
          </p:nvPr>
        </p:nvGraphicFramePr>
        <p:xfrm>
          <a:off x="3848696" y="4608000"/>
          <a:ext cx="1407150" cy="42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2" name="Equation" r:id="rId17" imgW="672840" imgH="203040" progId="Equation.DSMT4">
                  <p:embed/>
                </p:oleObj>
              </mc:Choice>
              <mc:Fallback>
                <p:oleObj name="Equation" r:id="rId17" imgW="672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48696" y="4608000"/>
                        <a:ext cx="1407150" cy="42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732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/>
              <a:t>一系統若非時間不變，則稱為時變系統</a:t>
            </a:r>
            <a:r>
              <a:rPr lang="en-US" altLang="zh-TW" dirty="0"/>
              <a:t> (time varying)</a:t>
            </a:r>
            <a:r>
              <a:rPr lang="zh-TW" altLang="zh-TW" dirty="0"/>
              <a:t>。</a:t>
            </a:r>
          </a:p>
          <a:p>
            <a:pPr>
              <a:lnSpc>
                <a:spcPts val="4000"/>
              </a:lnSpc>
            </a:pPr>
            <a:endParaRPr lang="en-US" altLang="zh-TW" dirty="0" smtClean="0"/>
          </a:p>
          <a:p>
            <a:r>
              <a:rPr lang="zh-TW" altLang="zh-TW" dirty="0"/>
              <a:t>故此為時間不變系統。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連續時間系統的特性</a:t>
            </a:r>
            <a:endParaRPr lang="zh-TW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73" y="1052736"/>
            <a:ext cx="4128024" cy="241664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359162"/>
              </p:ext>
            </p:extLst>
          </p:nvPr>
        </p:nvGraphicFramePr>
        <p:xfrm>
          <a:off x="2483768" y="4068000"/>
          <a:ext cx="3864000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4" name="Equation" r:id="rId4" imgW="2044440" imgH="266400" progId="Equation.DSMT4">
                  <p:embed/>
                </p:oleObj>
              </mc:Choice>
              <mc:Fallback>
                <p:oleObj name="Equation" r:id="rId4" imgW="2044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4068000"/>
                        <a:ext cx="3864000" cy="50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377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323528" y="1052736"/>
            <a:ext cx="8568952" cy="5616624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zh-TW" altLang="zh-TW" b="1" dirty="0"/>
              <a:t>線性</a:t>
            </a:r>
            <a:r>
              <a:rPr lang="en-US" altLang="zh-TW" b="1" dirty="0"/>
              <a:t> (Linearity</a:t>
            </a:r>
            <a:r>
              <a:rPr lang="en-US" altLang="zh-TW" b="1" dirty="0" smtClean="0"/>
              <a:t>)</a:t>
            </a:r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 smtClean="0"/>
          </a:p>
          <a:p>
            <a:endParaRPr lang="en-US" altLang="zh-TW" b="1" dirty="0"/>
          </a:p>
          <a:p>
            <a:endParaRPr lang="en-US" altLang="zh-TW" b="1" dirty="0" smtClean="0"/>
          </a:p>
          <a:p>
            <a:pPr>
              <a:lnSpc>
                <a:spcPts val="2000"/>
              </a:lnSpc>
            </a:pPr>
            <a:endParaRPr lang="en-US" altLang="zh-TW" b="1" dirty="0"/>
          </a:p>
          <a:p>
            <a:r>
              <a:rPr lang="zh-TW" altLang="zh-TW" dirty="0" smtClean="0"/>
              <a:t>這兩</a:t>
            </a:r>
            <a:r>
              <a:rPr lang="zh-TW" altLang="zh-TW" dirty="0"/>
              <a:t>個準則可以合併成為疊加原理</a:t>
            </a:r>
            <a:r>
              <a:rPr lang="en-US" altLang="zh-TW" dirty="0"/>
              <a:t> (principle of superposition) </a:t>
            </a:r>
            <a:r>
              <a:rPr lang="zh-TW" altLang="zh-TW" dirty="0"/>
              <a:t>如下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pPr>
              <a:lnSpc>
                <a:spcPts val="4000"/>
              </a:lnSpc>
            </a:pPr>
            <a:endParaRPr lang="zh-TW" altLang="zh-TW" dirty="0"/>
          </a:p>
          <a:p>
            <a:r>
              <a:rPr lang="zh-TW" altLang="zh-TW" dirty="0"/>
              <a:t>其中</a:t>
            </a:r>
            <a:r>
              <a:rPr lang="en-US" altLang="zh-TW" dirty="0"/>
              <a:t> </a:t>
            </a:r>
            <a:r>
              <a:rPr lang="zh-TW" altLang="en-US" dirty="0" smtClean="0"/>
              <a:t>         </a:t>
            </a:r>
            <a:r>
              <a:rPr lang="zh-TW" altLang="zh-TW" dirty="0" smtClean="0"/>
              <a:t>為</a:t>
            </a:r>
            <a:r>
              <a:rPr lang="zh-TW" altLang="zh-TW" dirty="0"/>
              <a:t>常數。一系統若滿足重疊原理，則稱為線性系統。</a:t>
            </a:r>
          </a:p>
          <a:p>
            <a:endParaRPr lang="zh-TW" altLang="zh-TW" b="1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連續時間系統的特性</a:t>
            </a:r>
            <a:endParaRPr lang="zh-TW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8265"/>
            <a:ext cx="7272808" cy="268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6" y="5157240"/>
            <a:ext cx="8104288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452483"/>
              </p:ext>
            </p:extLst>
          </p:nvPr>
        </p:nvGraphicFramePr>
        <p:xfrm>
          <a:off x="1403736" y="5661248"/>
          <a:ext cx="792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Equation" r:id="rId5" imgW="406080" imgH="203040" progId="Equation.DSMT4">
                  <p:embed/>
                </p:oleObj>
              </mc:Choice>
              <mc:Fallback>
                <p:oleObj name="Equation" r:id="rId5" imgW="406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3736" y="5661248"/>
                        <a:ext cx="792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87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連續時間系統的特性</a:t>
            </a:r>
            <a:endParaRPr lang="zh-TW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75953"/>
            <a:ext cx="6061671" cy="557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2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2.7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連續時間系統的特性</a:t>
            </a:r>
            <a:endParaRPr lang="zh-TW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3402"/>
            <a:ext cx="7495918" cy="276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5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圖</a:t>
            </a:r>
            <a:r>
              <a:rPr lang="en-US" altLang="zh-TW" dirty="0"/>
              <a:t>2.2(a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zh-TW" altLang="zh-TW" dirty="0" smtClean="0"/>
              <a:t>當</a:t>
            </a:r>
            <a:r>
              <a:rPr lang="en-US" altLang="zh-TW" dirty="0" smtClean="0"/>
              <a:t> </a:t>
            </a:r>
            <a:r>
              <a:rPr lang="zh-TW" altLang="en-US" dirty="0" smtClean="0"/>
              <a:t>         </a:t>
            </a:r>
            <a:r>
              <a:rPr lang="zh-TW" altLang="zh-TW" dirty="0" smtClean="0"/>
              <a:t>，</a:t>
            </a:r>
            <a:r>
              <a:rPr lang="en-US" altLang="zh-TW" dirty="0" smtClean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信號</a:t>
            </a:r>
            <a:r>
              <a:rPr lang="zh-TW" altLang="zh-TW" dirty="0"/>
              <a:t>在時間上將被壓縮；反之</a:t>
            </a:r>
            <a:r>
              <a:rPr lang="zh-TW" altLang="zh-TW" dirty="0" smtClean="0"/>
              <a:t>，</a:t>
            </a:r>
            <a:endParaRPr lang="en-US" altLang="zh-TW" dirty="0" smtClean="0"/>
          </a:p>
          <a:p>
            <a:pPr marL="109728" indent="0">
              <a:buNone/>
            </a:pPr>
            <a:r>
              <a:rPr lang="zh-TW" altLang="en-US" dirty="0" smtClean="0"/>
              <a:t>   </a:t>
            </a:r>
            <a:r>
              <a:rPr lang="zh-TW" altLang="zh-TW" dirty="0" smtClean="0"/>
              <a:t>，</a:t>
            </a:r>
            <a:r>
              <a:rPr lang="en-US" altLang="zh-TW" dirty="0" smtClean="0"/>
              <a:t> </a:t>
            </a:r>
            <a:r>
              <a:rPr lang="zh-TW" altLang="en-US" dirty="0" smtClean="0"/>
              <a:t>        </a:t>
            </a:r>
            <a:r>
              <a:rPr lang="zh-TW" altLang="zh-TW" dirty="0" smtClean="0"/>
              <a:t>信號</a:t>
            </a:r>
            <a:r>
              <a:rPr lang="zh-TW" altLang="zh-TW" dirty="0"/>
              <a:t>在時間上將被擴張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/>
              <a:t>若</a:t>
            </a:r>
            <a:r>
              <a:rPr lang="en-US" altLang="zh-TW" dirty="0"/>
              <a:t>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為</a:t>
            </a:r>
            <a:r>
              <a:rPr lang="zh-TW" altLang="zh-TW" dirty="0"/>
              <a:t>正值，位移信號</a:t>
            </a:r>
            <a:r>
              <a:rPr lang="en-US" altLang="zh-TW" dirty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為</a:t>
            </a:r>
            <a:r>
              <a:rPr lang="zh-TW" altLang="zh-TW" dirty="0"/>
              <a:t>原信號</a:t>
            </a:r>
            <a:r>
              <a:rPr lang="en-US" altLang="zh-TW" dirty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右</a:t>
            </a:r>
            <a:r>
              <a:rPr lang="zh-TW" altLang="zh-TW" dirty="0"/>
              <a:t>移</a:t>
            </a:r>
            <a:r>
              <a:rPr lang="en-US" altLang="zh-TW" dirty="0"/>
              <a:t> </a:t>
            </a:r>
            <a:r>
              <a:rPr lang="zh-TW" altLang="en-US" dirty="0" smtClean="0"/>
              <a:t>    </a:t>
            </a:r>
            <a:r>
              <a:rPr lang="zh-TW" altLang="zh-TW" dirty="0" smtClean="0"/>
              <a:t>的</a:t>
            </a:r>
            <a:r>
              <a:rPr lang="zh-TW" altLang="zh-TW" dirty="0"/>
              <a:t>結果；若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marL="109728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</a:t>
            </a:r>
            <a:r>
              <a:rPr lang="zh-TW" altLang="zh-TW" dirty="0" smtClean="0"/>
              <a:t>為</a:t>
            </a:r>
            <a:r>
              <a:rPr lang="zh-TW" altLang="zh-TW" dirty="0"/>
              <a:t>負值，則為左移結果。圖</a:t>
            </a:r>
            <a:r>
              <a:rPr lang="en-US" altLang="zh-TW" dirty="0"/>
              <a:t>2.3(b) </a:t>
            </a:r>
            <a:r>
              <a:rPr lang="zh-TW" altLang="zh-TW" dirty="0"/>
              <a:t>及圖</a:t>
            </a:r>
            <a:r>
              <a:rPr lang="en-US" altLang="zh-TW" dirty="0"/>
              <a:t>2.3(c) </a:t>
            </a:r>
            <a:r>
              <a:rPr lang="zh-TW" altLang="zh-TW" dirty="0"/>
              <a:t>為原信號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marL="109728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右</a:t>
            </a:r>
            <a:r>
              <a:rPr lang="zh-TW" altLang="zh-TW" dirty="0"/>
              <a:t>移及左移的例子。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057099"/>
              </p:ext>
            </p:extLst>
          </p:nvPr>
        </p:nvGraphicFramePr>
        <p:xfrm>
          <a:off x="2195736" y="1124744"/>
          <a:ext cx="818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7" name="Equation" r:id="rId3" imgW="393480" imgH="190440" progId="Equation.DSMT4">
                  <p:embed/>
                </p:oleObj>
              </mc:Choice>
              <mc:Fallback>
                <p:oleObj name="Equation" r:id="rId3" imgW="393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5736" y="1124744"/>
                        <a:ext cx="818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62251"/>
              </p:ext>
            </p:extLst>
          </p:nvPr>
        </p:nvGraphicFramePr>
        <p:xfrm>
          <a:off x="3203848" y="1124744"/>
          <a:ext cx="712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name="Equation" r:id="rId5" imgW="342720" imgH="190440" progId="Equation.DSMT4">
                  <p:embed/>
                </p:oleObj>
              </mc:Choice>
              <mc:Fallback>
                <p:oleObj name="Equation" r:id="rId5" imgW="3427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3848" y="1124744"/>
                        <a:ext cx="712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899059"/>
              </p:ext>
            </p:extLst>
          </p:nvPr>
        </p:nvGraphicFramePr>
        <p:xfrm>
          <a:off x="8074080" y="1124744"/>
          <a:ext cx="8184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" name="Equation" r:id="rId7" imgW="393480" imgH="190440" progId="Equation.DSMT4">
                  <p:embed/>
                </p:oleObj>
              </mc:Choice>
              <mc:Fallback>
                <p:oleObj name="Equation" r:id="rId7" imgW="393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4080" y="1124744"/>
                        <a:ext cx="8184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61890"/>
              </p:ext>
            </p:extLst>
          </p:nvPr>
        </p:nvGraphicFramePr>
        <p:xfrm>
          <a:off x="1043608" y="1533600"/>
          <a:ext cx="7128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" name="Equation" r:id="rId9" imgW="342720" imgH="190440" progId="Equation.DSMT4">
                  <p:embed/>
                </p:oleObj>
              </mc:Choice>
              <mc:Fallback>
                <p:oleObj name="Equation" r:id="rId9" imgW="3427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3608" y="1533600"/>
                        <a:ext cx="7128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0" y="2060848"/>
            <a:ext cx="6995117" cy="1741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169824"/>
              </p:ext>
            </p:extLst>
          </p:nvPr>
        </p:nvGraphicFramePr>
        <p:xfrm>
          <a:off x="1116000" y="4021200"/>
          <a:ext cx="3465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" name="Equation" r:id="rId12" imgW="177480" imgH="203040" progId="Equation.DSMT4">
                  <p:embed/>
                </p:oleObj>
              </mc:Choice>
              <mc:Fallback>
                <p:oleObj name="Equation" r:id="rId12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6000" y="4021200"/>
                        <a:ext cx="3465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52955"/>
              </p:ext>
            </p:extLst>
          </p:nvPr>
        </p:nvGraphicFramePr>
        <p:xfrm>
          <a:off x="3851920" y="4036405"/>
          <a:ext cx="6624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2" name="Equation" r:id="rId14" imgW="304560" imgH="190440" progId="Equation.DSMT4">
                  <p:embed/>
                </p:oleObj>
              </mc:Choice>
              <mc:Fallback>
                <p:oleObj name="Equation" r:id="rId14" imgW="3045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51920" y="4036405"/>
                        <a:ext cx="6624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105889"/>
              </p:ext>
            </p:extLst>
          </p:nvPr>
        </p:nvGraphicFramePr>
        <p:xfrm>
          <a:off x="5692992" y="4023112"/>
          <a:ext cx="6348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" name="Equation" r:id="rId16" imgW="291960" imgH="190440" progId="Equation.DSMT4">
                  <p:embed/>
                </p:oleObj>
              </mc:Choice>
              <mc:Fallback>
                <p:oleObj name="Equation" r:id="rId16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692992" y="4023112"/>
                        <a:ext cx="6348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520795"/>
              </p:ext>
            </p:extLst>
          </p:nvPr>
        </p:nvGraphicFramePr>
        <p:xfrm>
          <a:off x="6948264" y="4041112"/>
          <a:ext cx="3465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4" name="Equation" r:id="rId18" imgW="177480" imgH="203040" progId="Equation.DSMT4">
                  <p:embed/>
                </p:oleObj>
              </mc:Choice>
              <mc:Fallback>
                <p:oleObj name="Equation" r:id="rId18" imgW="177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948264" y="4041112"/>
                        <a:ext cx="3465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545635"/>
              </p:ext>
            </p:extLst>
          </p:nvPr>
        </p:nvGraphicFramePr>
        <p:xfrm>
          <a:off x="841549" y="4437112"/>
          <a:ext cx="3460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5" name="Equation" r:id="rId20" imgW="177480" imgH="203040" progId="Equation.DSMT4">
                  <p:embed/>
                </p:oleObj>
              </mc:Choice>
              <mc:Fallback>
                <p:oleObj name="Equation" r:id="rId20" imgW="177480" imgH="203040" progId="Equation.DSMT4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549" y="4437112"/>
                        <a:ext cx="3460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475215"/>
              </p:ext>
            </p:extLst>
          </p:nvPr>
        </p:nvGraphicFramePr>
        <p:xfrm>
          <a:off x="8285280" y="4473160"/>
          <a:ext cx="6072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6" name="Equation" r:id="rId22" imgW="291960" imgH="190440" progId="Equation.DSMT4">
                  <p:embed/>
                </p:oleObj>
              </mc:Choice>
              <mc:Fallback>
                <p:oleObj name="Equation" r:id="rId22" imgW="29196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285280" y="4473160"/>
                        <a:ext cx="6072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456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7" y="1153319"/>
            <a:ext cx="5344688" cy="5228009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6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2.1</a:t>
            </a:r>
            <a:r>
              <a:rPr lang="zh-TW" altLang="en-US" dirty="0"/>
              <a:t>  </a:t>
            </a:r>
            <a:r>
              <a:rPr lang="zh-TW" altLang="zh-TW" dirty="0">
                <a:effectLst/>
              </a:rPr>
              <a:t>連續時間信號的轉換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591698" cy="5184576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712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311</TotalTime>
  <Words>2140</Words>
  <Application>Microsoft Office PowerPoint</Application>
  <PresentationFormat>如螢幕大小 (4:3)</PresentationFormat>
  <Paragraphs>269</Paragraphs>
  <Slides>69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1" baseType="lpstr">
      <vt:lpstr>匯合</vt:lpstr>
      <vt:lpstr>Equation</vt:lpstr>
      <vt:lpstr>PowerPoint 簡報</vt:lpstr>
      <vt:lpstr>PowerPoint 簡報</vt:lpstr>
      <vt:lpstr>PowerPoint 簡報</vt:lpstr>
      <vt:lpstr>2.1  連續時間信號的轉換</vt:lpstr>
      <vt:lpstr>2.1  連續時間信號的轉換</vt:lpstr>
      <vt:lpstr>2.1  連續時間信號的轉換</vt:lpstr>
      <vt:lpstr>2.1  連續時間信號的轉換</vt:lpstr>
      <vt:lpstr>2.1  連續時間信號的轉換</vt:lpstr>
      <vt:lpstr>2.1  連續時間信號的轉換</vt:lpstr>
      <vt:lpstr>2.1  連續時間信號的轉換</vt:lpstr>
      <vt:lpstr>2.1  連續時間信號的轉換</vt:lpstr>
      <vt:lpstr>2.1  連續時間信號的轉換</vt:lpstr>
      <vt:lpstr>2.1  連續時間信號的轉換</vt:lpstr>
      <vt:lpstr>2.1  連續時間信號的轉換</vt:lpstr>
      <vt:lpstr>2.1  連續時間信號的轉換</vt:lpstr>
      <vt:lpstr>2.2  信號特性</vt:lpstr>
      <vt:lpstr>2.2  信號特性</vt:lpstr>
      <vt:lpstr>2.2  信號特性</vt:lpstr>
      <vt:lpstr>2.2  信號特性</vt:lpstr>
      <vt:lpstr>2.2  信號特性</vt:lpstr>
      <vt:lpstr>2.2  信號特性</vt:lpstr>
      <vt:lpstr>2.2  信號特性</vt:lpstr>
      <vt:lpstr>2.2  信號特性</vt:lpstr>
      <vt:lpstr>2.2  信號特性</vt:lpstr>
      <vt:lpstr>2.2  信號特性</vt:lpstr>
      <vt:lpstr>2.2  信號特性</vt:lpstr>
      <vt:lpstr>2.2  信號特性</vt:lpstr>
      <vt:lpstr>2.3  工程上的共同信號</vt:lpstr>
      <vt:lpstr>2.3  工程上的共同信號</vt:lpstr>
      <vt:lpstr>2.3  工程上的共同信號</vt:lpstr>
      <vt:lpstr>2.3  工程上的共同信號</vt:lpstr>
      <vt:lpstr>2.3  工程上的共同信號</vt:lpstr>
      <vt:lpstr>2.3  工程上的共同信號</vt:lpstr>
      <vt:lpstr>2.3  工程上的共同信號</vt:lpstr>
      <vt:lpstr>2.4  奇異函數</vt:lpstr>
      <vt:lpstr>2.4  奇異函數</vt:lpstr>
      <vt:lpstr>2.4  奇異函數</vt:lpstr>
      <vt:lpstr>2.4  奇異函數</vt:lpstr>
      <vt:lpstr>2.4  奇異函數</vt:lpstr>
      <vt:lpstr>2.4  奇異函數</vt:lpstr>
      <vt:lpstr>2.4  奇異函數</vt:lpstr>
      <vt:lpstr>2.4  奇異函數</vt:lpstr>
      <vt:lpstr>2.4  奇異函數</vt:lpstr>
      <vt:lpstr>2.4  奇異函數</vt:lpstr>
      <vt:lpstr>2.4  奇異函數</vt:lpstr>
      <vt:lpstr>2.4  奇異函數</vt:lpstr>
      <vt:lpstr>2.5  信號的數學函數</vt:lpstr>
      <vt:lpstr>2.5  信號的數學函數</vt:lpstr>
      <vt:lpstr>2.5  信號的數學函數</vt:lpstr>
      <vt:lpstr>2.5  信號的數學函數</vt:lpstr>
      <vt:lpstr>2.5  信號的數學函數</vt:lpstr>
      <vt:lpstr>2.5  信號的數學函數</vt:lpstr>
      <vt:lpstr>2.6  連續時間系統</vt:lpstr>
      <vt:lpstr>2.6  連續時間系統</vt:lpstr>
      <vt:lpstr>2.6  連續時間系統</vt:lpstr>
      <vt:lpstr>2.6  連續時間系統</vt:lpstr>
      <vt:lpstr>2.6  連續時間系統</vt:lpstr>
      <vt:lpstr>2.6  連續時間系統</vt:lpstr>
      <vt:lpstr>2.6  連續時間系統</vt:lpstr>
      <vt:lpstr>2.7  連續時間系統的特性</vt:lpstr>
      <vt:lpstr>2.7  連續時間系統的特性</vt:lpstr>
      <vt:lpstr>2.7  連續時間系統的特性</vt:lpstr>
      <vt:lpstr>2.7  連續時間系統的特性</vt:lpstr>
      <vt:lpstr>2.7  連續時間系統的特性</vt:lpstr>
      <vt:lpstr>2.7  連續時間系統的特性</vt:lpstr>
      <vt:lpstr>2.7  連續時間系統的特性</vt:lpstr>
      <vt:lpstr>2.7  連續時間系統的特性</vt:lpstr>
      <vt:lpstr>2.7  連續時間系統的特性</vt:lpstr>
      <vt:lpstr>2.7  連續時間系統的特性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Sony</dc:creator>
  <cp:lastModifiedBy>Owner</cp:lastModifiedBy>
  <cp:revision>40</cp:revision>
  <dcterms:created xsi:type="dcterms:W3CDTF">2016-01-28T10:29:13Z</dcterms:created>
  <dcterms:modified xsi:type="dcterms:W3CDTF">2016-02-19T01:12:29Z</dcterms:modified>
</cp:coreProperties>
</file>